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44"/>
  </p:notesMasterIdLst>
  <p:handoutMasterIdLst>
    <p:handoutMasterId r:id="rId45"/>
  </p:handoutMasterIdLst>
  <p:sldIdLst>
    <p:sldId id="256" r:id="rId5"/>
    <p:sldId id="311" r:id="rId6"/>
    <p:sldId id="266" r:id="rId7"/>
    <p:sldId id="271" r:id="rId8"/>
    <p:sldId id="282" r:id="rId9"/>
    <p:sldId id="283" r:id="rId10"/>
    <p:sldId id="303" r:id="rId11"/>
    <p:sldId id="277" r:id="rId12"/>
    <p:sldId id="278" r:id="rId13"/>
    <p:sldId id="279" r:id="rId14"/>
    <p:sldId id="280" r:id="rId15"/>
    <p:sldId id="304" r:id="rId16"/>
    <p:sldId id="306" r:id="rId17"/>
    <p:sldId id="281" r:id="rId18"/>
    <p:sldId id="284" r:id="rId19"/>
    <p:sldId id="285" r:id="rId20"/>
    <p:sldId id="294" r:id="rId21"/>
    <p:sldId id="308" r:id="rId22"/>
    <p:sldId id="309" r:id="rId23"/>
    <p:sldId id="313" r:id="rId24"/>
    <p:sldId id="312" r:id="rId25"/>
    <p:sldId id="269" r:id="rId26"/>
    <p:sldId id="288" r:id="rId27"/>
    <p:sldId id="289" r:id="rId28"/>
    <p:sldId id="290" r:id="rId29"/>
    <p:sldId id="291" r:id="rId30"/>
    <p:sldId id="315" r:id="rId31"/>
    <p:sldId id="316" r:id="rId32"/>
    <p:sldId id="292" r:id="rId33"/>
    <p:sldId id="307" r:id="rId34"/>
    <p:sldId id="293" r:id="rId35"/>
    <p:sldId id="296" r:id="rId36"/>
    <p:sldId id="297" r:id="rId37"/>
    <p:sldId id="298" r:id="rId38"/>
    <p:sldId id="317" r:id="rId39"/>
    <p:sldId id="300" r:id="rId40"/>
    <p:sldId id="314" r:id="rId41"/>
    <p:sldId id="301" r:id="rId42"/>
    <p:sldId id="30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32CB5-031E-B651-3190-9BF30918BEFB}" name="Rafferty Leung" initials="RL" userId="S::rafleung@ucdavis.edu::f86cb76e-1a11-4604-ac9a-924b40e892f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95510" autoAdjust="0"/>
  </p:normalViewPr>
  <p:slideViewPr>
    <p:cSldViewPr snapToGrid="0">
      <p:cViewPr>
        <p:scale>
          <a:sx n="100" d="100"/>
          <a:sy n="100" d="100"/>
        </p:scale>
        <p:origin x="1544" y="6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raffertyleung/Desktop/cs691/2023S-Leung/documents/Charts%20-%20Sprint%20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raffertyleung/Desktop/cs691/2023S-Leung/documents/Charts%20-%20Sprint%20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raffertyleung/Desktop/cs691/2023S-Leung/documents/Charts%20-%20Sprint%202.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Sprint 2 Velocity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Story Points</c:v>
                </c:pt>
              </c:strCache>
            </c:strRef>
          </c:tx>
          <c:spPr>
            <a:solidFill>
              <a:schemeClr val="accent1"/>
            </a:solidFill>
            <a:ln>
              <a:noFill/>
            </a:ln>
            <a:effectLst/>
          </c:spPr>
          <c:invertIfNegative val="0"/>
          <c:cat>
            <c:strRef>
              <c:f>Sheet1!$A$2</c:f>
              <c:strCache>
                <c:ptCount val="1"/>
                <c:pt idx="0">
                  <c:v>Sprint 2</c:v>
                </c:pt>
              </c:strCache>
            </c:strRef>
          </c:cat>
          <c:val>
            <c:numRef>
              <c:f>Sheet1!$B$2</c:f>
              <c:numCache>
                <c:formatCode>General</c:formatCode>
                <c:ptCount val="1"/>
                <c:pt idx="0">
                  <c:v>85</c:v>
                </c:pt>
              </c:numCache>
            </c:numRef>
          </c:val>
          <c:extLst>
            <c:ext xmlns:c16="http://schemas.microsoft.com/office/drawing/2014/chart" uri="{C3380CC4-5D6E-409C-BE32-E72D297353CC}">
              <c16:uniqueId val="{00000000-21E1-2A40-BCA8-6CD204310A87}"/>
            </c:ext>
          </c:extLst>
        </c:ser>
        <c:ser>
          <c:idx val="1"/>
          <c:order val="1"/>
          <c:tx>
            <c:strRef>
              <c:f>Sheet1!$C$1</c:f>
              <c:strCache>
                <c:ptCount val="1"/>
                <c:pt idx="0">
                  <c:v>Story Points Completed</c:v>
                </c:pt>
              </c:strCache>
            </c:strRef>
          </c:tx>
          <c:spPr>
            <a:solidFill>
              <a:schemeClr val="accent2"/>
            </a:solidFill>
            <a:ln>
              <a:noFill/>
            </a:ln>
            <a:effectLst/>
          </c:spPr>
          <c:invertIfNegative val="0"/>
          <c:cat>
            <c:strRef>
              <c:f>Sheet1!$A$2</c:f>
              <c:strCache>
                <c:ptCount val="1"/>
                <c:pt idx="0">
                  <c:v>Sprint 2</c:v>
                </c:pt>
              </c:strCache>
            </c:strRef>
          </c:cat>
          <c:val>
            <c:numRef>
              <c:f>Sheet1!$C$2</c:f>
              <c:numCache>
                <c:formatCode>General</c:formatCode>
                <c:ptCount val="1"/>
                <c:pt idx="0">
                  <c:v>84</c:v>
                </c:pt>
              </c:numCache>
            </c:numRef>
          </c:val>
          <c:extLst>
            <c:ext xmlns:c16="http://schemas.microsoft.com/office/drawing/2014/chart" uri="{C3380CC4-5D6E-409C-BE32-E72D297353CC}">
              <c16:uniqueId val="{00000003-21E1-2A40-BCA8-6CD204310A87}"/>
            </c:ext>
          </c:extLst>
        </c:ser>
        <c:dLbls>
          <c:showLegendKey val="0"/>
          <c:showVal val="0"/>
          <c:showCatName val="0"/>
          <c:showSerName val="0"/>
          <c:showPercent val="0"/>
          <c:showBubbleSize val="0"/>
        </c:dLbls>
        <c:gapWidth val="219"/>
        <c:overlap val="-27"/>
        <c:axId val="1560392960"/>
        <c:axId val="1604904608"/>
      </c:barChart>
      <c:catAx>
        <c:axId val="1560392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4904608"/>
        <c:crosses val="autoZero"/>
        <c:auto val="1"/>
        <c:lblAlgn val="ctr"/>
        <c:lblOffset val="100"/>
        <c:noMultiLvlLbl val="0"/>
      </c:catAx>
      <c:valAx>
        <c:axId val="16049046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603929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Team Velocity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Velocity!$B$1</c:f>
              <c:strCache>
                <c:ptCount val="1"/>
                <c:pt idx="0">
                  <c:v>Story Points</c:v>
                </c:pt>
              </c:strCache>
            </c:strRef>
          </c:tx>
          <c:spPr>
            <a:solidFill>
              <a:schemeClr val="accent1"/>
            </a:solidFill>
            <a:ln>
              <a:noFill/>
            </a:ln>
            <a:effectLst/>
          </c:spPr>
          <c:invertIfNegative val="0"/>
          <c:cat>
            <c:strRef>
              <c:f>Velocity!$A$2:$A$3</c:f>
              <c:strCache>
                <c:ptCount val="2"/>
                <c:pt idx="0">
                  <c:v>Catalyst 1</c:v>
                </c:pt>
                <c:pt idx="1">
                  <c:v>Catayst 2</c:v>
                </c:pt>
              </c:strCache>
            </c:strRef>
          </c:cat>
          <c:val>
            <c:numRef>
              <c:f>Velocity!$B$2:$B$3</c:f>
              <c:numCache>
                <c:formatCode>General</c:formatCode>
                <c:ptCount val="2"/>
                <c:pt idx="0">
                  <c:v>142</c:v>
                </c:pt>
                <c:pt idx="1">
                  <c:v>85</c:v>
                </c:pt>
              </c:numCache>
            </c:numRef>
          </c:val>
          <c:extLst>
            <c:ext xmlns:c16="http://schemas.microsoft.com/office/drawing/2014/chart" uri="{C3380CC4-5D6E-409C-BE32-E72D297353CC}">
              <c16:uniqueId val="{00000000-C2FD-6C48-A7EE-AFB3987AE89B}"/>
            </c:ext>
          </c:extLst>
        </c:ser>
        <c:ser>
          <c:idx val="1"/>
          <c:order val="1"/>
          <c:tx>
            <c:strRef>
              <c:f>Velocity!$C$1</c:f>
              <c:strCache>
                <c:ptCount val="1"/>
                <c:pt idx="0">
                  <c:v>Story Points Completed</c:v>
                </c:pt>
              </c:strCache>
            </c:strRef>
          </c:tx>
          <c:spPr>
            <a:solidFill>
              <a:schemeClr val="accent2"/>
            </a:solidFill>
            <a:ln>
              <a:noFill/>
            </a:ln>
            <a:effectLst/>
          </c:spPr>
          <c:invertIfNegative val="0"/>
          <c:cat>
            <c:strRef>
              <c:f>Velocity!$A$2:$A$3</c:f>
              <c:strCache>
                <c:ptCount val="2"/>
                <c:pt idx="0">
                  <c:v>Catalyst 1</c:v>
                </c:pt>
                <c:pt idx="1">
                  <c:v>Catayst 2</c:v>
                </c:pt>
              </c:strCache>
            </c:strRef>
          </c:cat>
          <c:val>
            <c:numRef>
              <c:f>Velocity!$C$2:$C$3</c:f>
              <c:numCache>
                <c:formatCode>General</c:formatCode>
                <c:ptCount val="2"/>
                <c:pt idx="0">
                  <c:v>141</c:v>
                </c:pt>
                <c:pt idx="1">
                  <c:v>84</c:v>
                </c:pt>
              </c:numCache>
            </c:numRef>
          </c:val>
          <c:extLst>
            <c:ext xmlns:c16="http://schemas.microsoft.com/office/drawing/2014/chart" uri="{C3380CC4-5D6E-409C-BE32-E72D297353CC}">
              <c16:uniqueId val="{00000001-C2FD-6C48-A7EE-AFB3987AE89B}"/>
            </c:ext>
          </c:extLst>
        </c:ser>
        <c:dLbls>
          <c:showLegendKey val="0"/>
          <c:showVal val="0"/>
          <c:showCatName val="0"/>
          <c:showSerName val="0"/>
          <c:showPercent val="0"/>
          <c:showBubbleSize val="0"/>
        </c:dLbls>
        <c:gapWidth val="219"/>
        <c:overlap val="-27"/>
        <c:axId val="74147455"/>
        <c:axId val="2102812784"/>
      </c:barChart>
      <c:catAx>
        <c:axId val="74147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2812784"/>
        <c:crosses val="autoZero"/>
        <c:auto val="1"/>
        <c:lblAlgn val="ctr"/>
        <c:lblOffset val="100"/>
        <c:noMultiLvlLbl val="0"/>
      </c:catAx>
      <c:valAx>
        <c:axId val="2102812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474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Total Story Points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A7D-9544-ABD0-595152BED3F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A7D-9544-ABD0-595152BED3F2}"/>
              </c:ext>
            </c:extLst>
          </c:dPt>
          <c:cat>
            <c:strRef>
              <c:f>Sheet1!$A$2:$A$3</c:f>
              <c:strCache>
                <c:ptCount val="2"/>
                <c:pt idx="0">
                  <c:v>Completed- Catalyst 2</c:v>
                </c:pt>
                <c:pt idx="1">
                  <c:v>Incomplete - Catalyst 2</c:v>
                </c:pt>
              </c:strCache>
            </c:strRef>
          </c:cat>
          <c:val>
            <c:numRef>
              <c:f>Sheet1!$B$2:$B$3</c:f>
              <c:numCache>
                <c:formatCode>General</c:formatCode>
                <c:ptCount val="2"/>
                <c:pt idx="0">
                  <c:v>84</c:v>
                </c:pt>
                <c:pt idx="1">
                  <c:v>1</c:v>
                </c:pt>
              </c:numCache>
            </c:numRef>
          </c:val>
          <c:extLst>
            <c:ext xmlns:c16="http://schemas.microsoft.com/office/drawing/2014/chart" uri="{C3380CC4-5D6E-409C-BE32-E72D297353CC}">
              <c16:uniqueId val="{00000000-8A3E-4B43-947F-23E171FF71E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Catalyst 2:  Burn Down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1a'!$E$1</c:f>
              <c:strCache>
                <c:ptCount val="1"/>
                <c:pt idx="0">
                  <c:v>Work Scope</c:v>
                </c:pt>
              </c:strCache>
            </c:strRef>
          </c:tx>
          <c:spPr>
            <a:ln w="28575" cap="rnd">
              <a:solidFill>
                <a:schemeClr val="accent1"/>
              </a:solidFill>
              <a:round/>
            </a:ln>
            <a:effectLst/>
          </c:spPr>
          <c:marker>
            <c:symbol val="none"/>
          </c:marker>
          <c:cat>
            <c:numRef>
              <c:f>'Sprint 1a'!$A$2:$A$12</c:f>
              <c:numCache>
                <c:formatCode>m/d/yy</c:formatCode>
                <c:ptCount val="11"/>
                <c:pt idx="0">
                  <c:v>45007</c:v>
                </c:pt>
                <c:pt idx="1">
                  <c:v>45009</c:v>
                </c:pt>
                <c:pt idx="2">
                  <c:v>45010</c:v>
                </c:pt>
                <c:pt idx="3">
                  <c:v>45012</c:v>
                </c:pt>
                <c:pt idx="4">
                  <c:v>45026</c:v>
                </c:pt>
                <c:pt idx="5">
                  <c:v>45030</c:v>
                </c:pt>
                <c:pt idx="6">
                  <c:v>45033</c:v>
                </c:pt>
                <c:pt idx="7">
                  <c:v>45036</c:v>
                </c:pt>
                <c:pt idx="8">
                  <c:v>45037</c:v>
                </c:pt>
                <c:pt idx="9">
                  <c:v>45041</c:v>
                </c:pt>
                <c:pt idx="10">
                  <c:v>45043</c:v>
                </c:pt>
              </c:numCache>
            </c:numRef>
          </c:cat>
          <c:val>
            <c:numRef>
              <c:f>'Sprint 1a'!$E$2:$E$12</c:f>
              <c:numCache>
                <c:formatCode>General</c:formatCode>
                <c:ptCount val="11"/>
                <c:pt idx="0">
                  <c:v>85</c:v>
                </c:pt>
                <c:pt idx="1">
                  <c:v>85</c:v>
                </c:pt>
                <c:pt idx="2">
                  <c:v>85</c:v>
                </c:pt>
                <c:pt idx="3">
                  <c:v>85</c:v>
                </c:pt>
                <c:pt idx="4">
                  <c:v>85</c:v>
                </c:pt>
                <c:pt idx="5">
                  <c:v>85</c:v>
                </c:pt>
                <c:pt idx="6">
                  <c:v>85</c:v>
                </c:pt>
                <c:pt idx="7">
                  <c:v>85</c:v>
                </c:pt>
                <c:pt idx="8">
                  <c:v>85</c:v>
                </c:pt>
                <c:pt idx="9">
                  <c:v>85</c:v>
                </c:pt>
                <c:pt idx="10">
                  <c:v>85</c:v>
                </c:pt>
              </c:numCache>
            </c:numRef>
          </c:val>
          <c:smooth val="0"/>
          <c:extLst>
            <c:ext xmlns:c16="http://schemas.microsoft.com/office/drawing/2014/chart" uri="{C3380CC4-5D6E-409C-BE32-E72D297353CC}">
              <c16:uniqueId val="{00000000-ACE8-764A-9186-D15F8C93548B}"/>
            </c:ext>
          </c:extLst>
        </c:ser>
        <c:ser>
          <c:idx val="1"/>
          <c:order val="1"/>
          <c:tx>
            <c:strRef>
              <c:f>'Sprint 1a'!$F$1</c:f>
              <c:strCache>
                <c:ptCount val="1"/>
                <c:pt idx="0">
                  <c:v>Remaining Work</c:v>
                </c:pt>
              </c:strCache>
            </c:strRef>
          </c:tx>
          <c:spPr>
            <a:ln w="28575" cap="rnd">
              <a:solidFill>
                <a:schemeClr val="accent2"/>
              </a:solidFill>
              <a:round/>
            </a:ln>
            <a:effectLst/>
          </c:spPr>
          <c:marker>
            <c:symbol val="none"/>
          </c:marker>
          <c:cat>
            <c:numRef>
              <c:f>'Sprint 1a'!$A$2:$A$12</c:f>
              <c:numCache>
                <c:formatCode>m/d/yy</c:formatCode>
                <c:ptCount val="11"/>
                <c:pt idx="0">
                  <c:v>45007</c:v>
                </c:pt>
                <c:pt idx="1">
                  <c:v>45009</c:v>
                </c:pt>
                <c:pt idx="2">
                  <c:v>45010</c:v>
                </c:pt>
                <c:pt idx="3">
                  <c:v>45012</c:v>
                </c:pt>
                <c:pt idx="4">
                  <c:v>45026</c:v>
                </c:pt>
                <c:pt idx="5">
                  <c:v>45030</c:v>
                </c:pt>
                <c:pt idx="6">
                  <c:v>45033</c:v>
                </c:pt>
                <c:pt idx="7">
                  <c:v>45036</c:v>
                </c:pt>
                <c:pt idx="8">
                  <c:v>45037</c:v>
                </c:pt>
                <c:pt idx="9">
                  <c:v>45041</c:v>
                </c:pt>
                <c:pt idx="10">
                  <c:v>45043</c:v>
                </c:pt>
              </c:numCache>
            </c:numRef>
          </c:cat>
          <c:val>
            <c:numRef>
              <c:f>'Sprint 1a'!$F$2:$F$12</c:f>
              <c:numCache>
                <c:formatCode>General</c:formatCode>
                <c:ptCount val="11"/>
                <c:pt idx="0">
                  <c:v>85</c:v>
                </c:pt>
                <c:pt idx="1">
                  <c:v>80</c:v>
                </c:pt>
                <c:pt idx="2">
                  <c:v>78</c:v>
                </c:pt>
                <c:pt idx="3">
                  <c:v>73</c:v>
                </c:pt>
                <c:pt idx="4">
                  <c:v>68</c:v>
                </c:pt>
                <c:pt idx="5">
                  <c:v>55</c:v>
                </c:pt>
                <c:pt idx="6">
                  <c:v>50</c:v>
                </c:pt>
                <c:pt idx="7">
                  <c:v>25</c:v>
                </c:pt>
                <c:pt idx="8">
                  <c:v>24</c:v>
                </c:pt>
                <c:pt idx="9">
                  <c:v>12</c:v>
                </c:pt>
                <c:pt idx="10">
                  <c:v>1</c:v>
                </c:pt>
              </c:numCache>
            </c:numRef>
          </c:val>
          <c:smooth val="0"/>
          <c:extLst>
            <c:ext xmlns:c16="http://schemas.microsoft.com/office/drawing/2014/chart" uri="{C3380CC4-5D6E-409C-BE32-E72D297353CC}">
              <c16:uniqueId val="{00000001-ACE8-764A-9186-D15F8C93548B}"/>
            </c:ext>
          </c:extLst>
        </c:ser>
        <c:dLbls>
          <c:showLegendKey val="0"/>
          <c:showVal val="0"/>
          <c:showCatName val="0"/>
          <c:showSerName val="0"/>
          <c:showPercent val="0"/>
          <c:showBubbleSize val="0"/>
        </c:dLbls>
        <c:smooth val="0"/>
        <c:axId val="2103334048"/>
        <c:axId val="2103129088"/>
      </c:lineChart>
      <c:dateAx>
        <c:axId val="21033340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129088"/>
        <c:crosses val="autoZero"/>
        <c:auto val="1"/>
        <c:lblOffset val="100"/>
        <c:baseTimeUnit val="days"/>
      </c:dateAx>
      <c:valAx>
        <c:axId val="2103129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334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Catalyst</a:t>
            </a:r>
            <a:r>
              <a:rPr lang="en-US" baseline="0"/>
              <a:t> 2:  Burn Up Report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'Sprint 1a'!$C$1</c:f>
              <c:strCache>
                <c:ptCount val="1"/>
                <c:pt idx="0">
                  <c:v>Completed Work</c:v>
                </c:pt>
              </c:strCache>
            </c:strRef>
          </c:tx>
          <c:spPr>
            <a:ln w="28575" cap="rnd">
              <a:solidFill>
                <a:schemeClr val="accent2"/>
              </a:solidFill>
              <a:round/>
            </a:ln>
            <a:effectLst/>
          </c:spPr>
          <c:marker>
            <c:symbol val="none"/>
          </c:marker>
          <c:cat>
            <c:numRef>
              <c:f>'Sprint 1a'!$A$3:$A$12</c:f>
              <c:numCache>
                <c:formatCode>m/d/yy</c:formatCode>
                <c:ptCount val="10"/>
                <c:pt idx="0">
                  <c:v>45009</c:v>
                </c:pt>
                <c:pt idx="1">
                  <c:v>45010</c:v>
                </c:pt>
                <c:pt idx="2">
                  <c:v>45012</c:v>
                </c:pt>
                <c:pt idx="3">
                  <c:v>45026</c:v>
                </c:pt>
                <c:pt idx="4">
                  <c:v>45030</c:v>
                </c:pt>
                <c:pt idx="5">
                  <c:v>45033</c:v>
                </c:pt>
                <c:pt idx="6">
                  <c:v>45036</c:v>
                </c:pt>
                <c:pt idx="7">
                  <c:v>45037</c:v>
                </c:pt>
                <c:pt idx="8">
                  <c:v>45041</c:v>
                </c:pt>
                <c:pt idx="9">
                  <c:v>45043</c:v>
                </c:pt>
              </c:numCache>
            </c:numRef>
          </c:cat>
          <c:val>
            <c:numRef>
              <c:f>'Sprint 1a'!$C$3:$C$12</c:f>
              <c:numCache>
                <c:formatCode>General</c:formatCode>
                <c:ptCount val="10"/>
                <c:pt idx="0">
                  <c:v>13</c:v>
                </c:pt>
                <c:pt idx="1">
                  <c:v>15</c:v>
                </c:pt>
                <c:pt idx="2">
                  <c:v>20</c:v>
                </c:pt>
                <c:pt idx="3">
                  <c:v>25</c:v>
                </c:pt>
                <c:pt idx="4">
                  <c:v>38</c:v>
                </c:pt>
                <c:pt idx="5">
                  <c:v>43</c:v>
                </c:pt>
                <c:pt idx="6">
                  <c:v>68</c:v>
                </c:pt>
                <c:pt idx="7">
                  <c:v>69</c:v>
                </c:pt>
                <c:pt idx="8">
                  <c:v>81</c:v>
                </c:pt>
                <c:pt idx="9">
                  <c:v>84</c:v>
                </c:pt>
              </c:numCache>
            </c:numRef>
          </c:val>
          <c:smooth val="0"/>
          <c:extLst>
            <c:ext xmlns:c16="http://schemas.microsoft.com/office/drawing/2014/chart" uri="{C3380CC4-5D6E-409C-BE32-E72D297353CC}">
              <c16:uniqueId val="{00000000-98D5-3048-9D79-D9C5A09BCAAB}"/>
            </c:ext>
          </c:extLst>
        </c:ser>
        <c:ser>
          <c:idx val="3"/>
          <c:order val="2"/>
          <c:tx>
            <c:strRef>
              <c:f>'Sprint 1a'!$E$1</c:f>
              <c:strCache>
                <c:ptCount val="1"/>
                <c:pt idx="0">
                  <c:v>Work Scope</c:v>
                </c:pt>
              </c:strCache>
            </c:strRef>
          </c:tx>
          <c:spPr>
            <a:ln w="28575" cap="rnd">
              <a:solidFill>
                <a:schemeClr val="accent4"/>
              </a:solidFill>
              <a:round/>
            </a:ln>
            <a:effectLst/>
          </c:spPr>
          <c:marker>
            <c:symbol val="none"/>
          </c:marker>
          <c:cat>
            <c:numRef>
              <c:f>'Sprint 1a'!$A$3:$A$12</c:f>
              <c:numCache>
                <c:formatCode>m/d/yy</c:formatCode>
                <c:ptCount val="10"/>
                <c:pt idx="0">
                  <c:v>45009</c:v>
                </c:pt>
                <c:pt idx="1">
                  <c:v>45010</c:v>
                </c:pt>
                <c:pt idx="2">
                  <c:v>45012</c:v>
                </c:pt>
                <c:pt idx="3">
                  <c:v>45026</c:v>
                </c:pt>
                <c:pt idx="4">
                  <c:v>45030</c:v>
                </c:pt>
                <c:pt idx="5">
                  <c:v>45033</c:v>
                </c:pt>
                <c:pt idx="6">
                  <c:v>45036</c:v>
                </c:pt>
                <c:pt idx="7">
                  <c:v>45037</c:v>
                </c:pt>
                <c:pt idx="8">
                  <c:v>45041</c:v>
                </c:pt>
                <c:pt idx="9">
                  <c:v>45043</c:v>
                </c:pt>
              </c:numCache>
            </c:numRef>
          </c:cat>
          <c:val>
            <c:numRef>
              <c:f>'Sprint 1a'!$E$3:$E$12</c:f>
              <c:numCache>
                <c:formatCode>General</c:formatCode>
                <c:ptCount val="10"/>
                <c:pt idx="0">
                  <c:v>85</c:v>
                </c:pt>
                <c:pt idx="1">
                  <c:v>85</c:v>
                </c:pt>
                <c:pt idx="2">
                  <c:v>85</c:v>
                </c:pt>
                <c:pt idx="3">
                  <c:v>85</c:v>
                </c:pt>
                <c:pt idx="4">
                  <c:v>85</c:v>
                </c:pt>
                <c:pt idx="5">
                  <c:v>85</c:v>
                </c:pt>
                <c:pt idx="6">
                  <c:v>85</c:v>
                </c:pt>
                <c:pt idx="7">
                  <c:v>85</c:v>
                </c:pt>
                <c:pt idx="8">
                  <c:v>85</c:v>
                </c:pt>
                <c:pt idx="9">
                  <c:v>85</c:v>
                </c:pt>
              </c:numCache>
            </c:numRef>
          </c:val>
          <c:smooth val="0"/>
          <c:extLst>
            <c:ext xmlns:c16="http://schemas.microsoft.com/office/drawing/2014/chart" uri="{C3380CC4-5D6E-409C-BE32-E72D297353CC}">
              <c16:uniqueId val="{00000001-98D5-3048-9D79-D9C5A09BCAAB}"/>
            </c:ext>
          </c:extLst>
        </c:ser>
        <c:dLbls>
          <c:showLegendKey val="0"/>
          <c:showVal val="0"/>
          <c:showCatName val="0"/>
          <c:showSerName val="0"/>
          <c:showPercent val="0"/>
          <c:showBubbleSize val="0"/>
        </c:dLbls>
        <c:smooth val="0"/>
        <c:axId val="938985504"/>
        <c:axId val="938960464"/>
        <c:extLst>
          <c:ext xmlns:c15="http://schemas.microsoft.com/office/drawing/2012/chart" uri="{02D57815-91ED-43cb-92C2-25804820EDAC}">
            <c15:filteredLineSeries>
              <c15:ser>
                <c:idx val="2"/>
                <c:order val="1"/>
                <c:tx>
                  <c:strRef>
                    <c:extLst>
                      <c:ext uri="{02D57815-91ED-43cb-92C2-25804820EDAC}">
                        <c15:formulaRef>
                          <c15:sqref>'Sprint 1a'!$D$1</c15:sqref>
                        </c15:formulaRef>
                      </c:ext>
                    </c:extLst>
                    <c:strCache>
                      <c:ptCount val="1"/>
                    </c:strCache>
                  </c:strRef>
                </c:tx>
                <c:spPr>
                  <a:ln w="28575" cap="rnd">
                    <a:solidFill>
                      <a:schemeClr val="accent3"/>
                    </a:solidFill>
                    <a:round/>
                  </a:ln>
                  <a:effectLst/>
                </c:spPr>
                <c:marker>
                  <c:symbol val="none"/>
                </c:marker>
                <c:cat>
                  <c:numRef>
                    <c:extLst>
                      <c:ext uri="{02D57815-91ED-43cb-92C2-25804820EDAC}">
                        <c15:formulaRef>
                          <c15:sqref>'Sprint 1a'!$A$3:$A$12</c15:sqref>
                        </c15:formulaRef>
                      </c:ext>
                    </c:extLst>
                    <c:numCache>
                      <c:formatCode>m/d/yy</c:formatCode>
                      <c:ptCount val="10"/>
                      <c:pt idx="0">
                        <c:v>45009</c:v>
                      </c:pt>
                      <c:pt idx="1">
                        <c:v>45010</c:v>
                      </c:pt>
                      <c:pt idx="2">
                        <c:v>45012</c:v>
                      </c:pt>
                      <c:pt idx="3">
                        <c:v>45026</c:v>
                      </c:pt>
                      <c:pt idx="4">
                        <c:v>45030</c:v>
                      </c:pt>
                      <c:pt idx="5">
                        <c:v>45033</c:v>
                      </c:pt>
                      <c:pt idx="6">
                        <c:v>45036</c:v>
                      </c:pt>
                      <c:pt idx="7">
                        <c:v>45037</c:v>
                      </c:pt>
                      <c:pt idx="8">
                        <c:v>45041</c:v>
                      </c:pt>
                      <c:pt idx="9">
                        <c:v>45043</c:v>
                      </c:pt>
                    </c:numCache>
                  </c:numRef>
                </c:cat>
                <c:val>
                  <c:numRef>
                    <c:extLst>
                      <c:ext uri="{02D57815-91ED-43cb-92C2-25804820EDAC}">
                        <c15:formulaRef>
                          <c15:sqref>'Sprint 1a'!$D$3:$D$12</c15:sqref>
                        </c15:formulaRef>
                      </c:ext>
                    </c:extLst>
                    <c:numCache>
                      <c:formatCode>General</c:formatCode>
                      <c:ptCount val="10"/>
                    </c:numCache>
                  </c:numRef>
                </c:val>
                <c:smooth val="0"/>
                <c:extLst>
                  <c:ext xmlns:c16="http://schemas.microsoft.com/office/drawing/2014/chart" uri="{C3380CC4-5D6E-409C-BE32-E72D297353CC}">
                    <c16:uniqueId val="{00000002-98D5-3048-9D79-D9C5A09BCAAB}"/>
                  </c:ext>
                </c:extLst>
              </c15:ser>
            </c15:filteredLineSeries>
          </c:ext>
        </c:extLst>
      </c:lineChart>
      <c:dateAx>
        <c:axId val="9389855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8960464"/>
        <c:crosses val="autoZero"/>
        <c:auto val="1"/>
        <c:lblOffset val="100"/>
        <c:baseTimeUnit val="days"/>
      </c:dateAx>
      <c:valAx>
        <c:axId val="9389604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8985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4/28/23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4/28/23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23</a:t>
            </a:fld>
            <a:endParaRPr lang="en-US" dirty="0"/>
          </a:p>
        </p:txBody>
      </p:sp>
    </p:spTree>
    <p:extLst>
      <p:ext uri="{BB962C8B-B14F-4D97-AF65-F5344CB8AC3E}">
        <p14:creationId xmlns:p14="http://schemas.microsoft.com/office/powerpoint/2010/main" val="1871554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0">
                <a:solidFill>
                  <a:schemeClr val="bg1"/>
                </a:solidFill>
              </a:defRPr>
            </a:lvl1pPr>
          </a:lstStyle>
          <a:p>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pic>
        <p:nvPicPr>
          <p:cNvPr id="4" name="Picture 3" descr="Logo&#10;&#10;Description automatically generated with medium confidence">
            <a:extLst>
              <a:ext uri="{FF2B5EF4-FFF2-40B4-BE49-F238E27FC236}">
                <a16:creationId xmlns:a16="http://schemas.microsoft.com/office/drawing/2014/main" id="{85FD5941-8FB7-6B6E-AEC4-8BC8B8062BBD}"/>
              </a:ext>
            </a:extLst>
          </p:cNvPr>
          <p:cNvPicPr>
            <a:picLocks noChangeAspect="1"/>
          </p:cNvPicPr>
          <p:nvPr userDrawn="1"/>
        </p:nvPicPr>
        <p:blipFill>
          <a:blip r:embed="rId2"/>
          <a:stretch>
            <a:fillRect/>
          </a:stretch>
        </p:blipFill>
        <p:spPr>
          <a:xfrm>
            <a:off x="92515" y="6195211"/>
            <a:ext cx="921392" cy="570125"/>
          </a:xfrm>
          <a:prstGeom prst="rect">
            <a:avLst/>
          </a:prstGeom>
        </p:spPr>
      </p:pic>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4190906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Tree>
    <p:extLst>
      <p:ext uri="{BB962C8B-B14F-4D97-AF65-F5344CB8AC3E}">
        <p14:creationId xmlns:p14="http://schemas.microsoft.com/office/powerpoint/2010/main" val="309362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Tree>
    <p:extLst>
      <p:ext uri="{BB962C8B-B14F-4D97-AF65-F5344CB8AC3E}">
        <p14:creationId xmlns:p14="http://schemas.microsoft.com/office/powerpoint/2010/main" val="1209807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endParaRPr lang="en-US" dirty="0">
              <a:solidFill>
                <a:srgbClr val="FFFFFF"/>
              </a:solidFill>
            </a:endParaRP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endParaRPr lang="en-US" dirty="0"/>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68344"/>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9" name="Picture Placeholder 23">
            <a:extLst>
              <a:ext uri="{FF2B5EF4-FFF2-40B4-BE49-F238E27FC236}">
                <a16:creationId xmlns:a16="http://schemas.microsoft.com/office/drawing/2014/main" id="{43D59024-D21F-46A9-B65B-C9166E4E30CA}"/>
              </a:ext>
            </a:extLst>
          </p:cNvPr>
          <p:cNvSpPr>
            <a:spLocks noGrp="1"/>
          </p:cNvSpPr>
          <p:nvPr>
            <p:ph type="pic" sz="quarter" idx="13"/>
          </p:nvPr>
        </p:nvSpPr>
        <p:spPr>
          <a:xfrm>
            <a:off x="1046083" y="2339390"/>
            <a:ext cx="2075688" cy="2075688"/>
          </a:xfrm>
        </p:spPr>
        <p:txBody>
          <a:bodyPr/>
          <a:lstStyle/>
          <a:p>
            <a:endParaRPr lang="en-US"/>
          </a:p>
        </p:txBody>
      </p:sp>
      <p:sp>
        <p:nvSpPr>
          <p:cNvPr id="11" name="Picture Placeholder 23">
            <a:extLst>
              <a:ext uri="{FF2B5EF4-FFF2-40B4-BE49-F238E27FC236}">
                <a16:creationId xmlns:a16="http://schemas.microsoft.com/office/drawing/2014/main" id="{C929A99D-6C0C-468B-854A-FF1CC91260EA}"/>
              </a:ext>
            </a:extLst>
          </p:cNvPr>
          <p:cNvSpPr>
            <a:spLocks noGrp="1"/>
          </p:cNvSpPr>
          <p:nvPr>
            <p:ph type="pic" sz="quarter" idx="14"/>
          </p:nvPr>
        </p:nvSpPr>
        <p:spPr>
          <a:xfrm>
            <a:off x="3720384" y="2339390"/>
            <a:ext cx="2075688" cy="2075688"/>
          </a:xfrm>
        </p:spPr>
        <p:txBody>
          <a:bodyPr/>
          <a:lstStyle/>
          <a:p>
            <a:endParaRPr lang="en-US"/>
          </a:p>
        </p:txBody>
      </p:sp>
      <p:sp>
        <p:nvSpPr>
          <p:cNvPr id="12" name="Picture Placeholder 23">
            <a:extLst>
              <a:ext uri="{FF2B5EF4-FFF2-40B4-BE49-F238E27FC236}">
                <a16:creationId xmlns:a16="http://schemas.microsoft.com/office/drawing/2014/main" id="{60F12D74-CCEB-4CE6-A979-072265047F73}"/>
              </a:ext>
            </a:extLst>
          </p:cNvPr>
          <p:cNvSpPr>
            <a:spLocks noGrp="1"/>
          </p:cNvSpPr>
          <p:nvPr>
            <p:ph type="pic" sz="quarter" idx="15"/>
          </p:nvPr>
        </p:nvSpPr>
        <p:spPr>
          <a:xfrm>
            <a:off x="6394685" y="2339390"/>
            <a:ext cx="2075688" cy="2075688"/>
          </a:xfrm>
        </p:spPr>
        <p:txBody>
          <a:bodyPr/>
          <a:lstStyle/>
          <a:p>
            <a:endParaRPr lang="en-US"/>
          </a:p>
        </p:txBody>
      </p:sp>
      <p:sp>
        <p:nvSpPr>
          <p:cNvPr id="13" name="Picture Placeholder 23">
            <a:extLst>
              <a:ext uri="{FF2B5EF4-FFF2-40B4-BE49-F238E27FC236}">
                <a16:creationId xmlns:a16="http://schemas.microsoft.com/office/drawing/2014/main" id="{6A481ED4-1444-4E48-A31E-B2624CF536EC}"/>
              </a:ext>
            </a:extLst>
          </p:cNvPr>
          <p:cNvSpPr>
            <a:spLocks noGrp="1"/>
          </p:cNvSpPr>
          <p:nvPr>
            <p:ph type="pic" sz="quarter" idx="16"/>
          </p:nvPr>
        </p:nvSpPr>
        <p:spPr>
          <a:xfrm>
            <a:off x="9070228" y="2339390"/>
            <a:ext cx="2075688" cy="2075688"/>
          </a:xfrm>
        </p:spPr>
        <p:txBody>
          <a:bodyPr/>
          <a:lstStyle/>
          <a:p>
            <a:endParaRPr lang="en-US"/>
          </a:p>
        </p:txBody>
      </p:sp>
      <p:sp>
        <p:nvSpPr>
          <p:cNvPr id="14" name="Text Placeholder 28">
            <a:extLst>
              <a:ext uri="{FF2B5EF4-FFF2-40B4-BE49-F238E27FC236}">
                <a16:creationId xmlns:a16="http://schemas.microsoft.com/office/drawing/2014/main" id="{1FCF4CD5-BF81-4AEB-BE4A-D07274F666EE}"/>
              </a:ext>
            </a:extLst>
          </p:cNvPr>
          <p:cNvSpPr>
            <a:spLocks noGrp="1"/>
          </p:cNvSpPr>
          <p:nvPr>
            <p:ph type="body" sz="quarter" idx="17" hasCustomPrompt="1"/>
          </p:nvPr>
        </p:nvSpPr>
        <p:spPr>
          <a:xfrm>
            <a:off x="1046083"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68146790-CD56-4671-AD13-89B30FAF556E}"/>
              </a:ext>
            </a:extLst>
          </p:cNvPr>
          <p:cNvSpPr>
            <a:spLocks noGrp="1"/>
          </p:cNvSpPr>
          <p:nvPr>
            <p:ph type="body" sz="quarter" idx="18" hasCustomPrompt="1"/>
          </p:nvPr>
        </p:nvSpPr>
        <p:spPr>
          <a:xfrm>
            <a:off x="1046083"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6" name="Text Placeholder 28">
            <a:extLst>
              <a:ext uri="{FF2B5EF4-FFF2-40B4-BE49-F238E27FC236}">
                <a16:creationId xmlns:a16="http://schemas.microsoft.com/office/drawing/2014/main" id="{305877BA-4DF5-499D-9288-3956FC9B1BCE}"/>
              </a:ext>
            </a:extLst>
          </p:cNvPr>
          <p:cNvSpPr>
            <a:spLocks noGrp="1"/>
          </p:cNvSpPr>
          <p:nvPr>
            <p:ph type="body" sz="quarter" idx="19" hasCustomPrompt="1"/>
          </p:nvPr>
        </p:nvSpPr>
        <p:spPr>
          <a:xfrm>
            <a:off x="3720384"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22E6E064-1B6D-455F-98A9-1A851E3FE16F}"/>
              </a:ext>
            </a:extLst>
          </p:cNvPr>
          <p:cNvSpPr>
            <a:spLocks noGrp="1"/>
          </p:cNvSpPr>
          <p:nvPr>
            <p:ph type="body" sz="quarter" idx="20" hasCustomPrompt="1"/>
          </p:nvPr>
        </p:nvSpPr>
        <p:spPr>
          <a:xfrm>
            <a:off x="3720384"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8" name="Text Placeholder 28">
            <a:extLst>
              <a:ext uri="{FF2B5EF4-FFF2-40B4-BE49-F238E27FC236}">
                <a16:creationId xmlns:a16="http://schemas.microsoft.com/office/drawing/2014/main" id="{76F0A93D-9B44-4CF6-87AF-4B5200AF2C65}"/>
              </a:ext>
            </a:extLst>
          </p:cNvPr>
          <p:cNvSpPr>
            <a:spLocks noGrp="1"/>
          </p:cNvSpPr>
          <p:nvPr>
            <p:ph type="body" sz="quarter" idx="21" hasCustomPrompt="1"/>
          </p:nvPr>
        </p:nvSpPr>
        <p:spPr>
          <a:xfrm>
            <a:off x="6394685"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9" name="Text Placeholder 28">
            <a:extLst>
              <a:ext uri="{FF2B5EF4-FFF2-40B4-BE49-F238E27FC236}">
                <a16:creationId xmlns:a16="http://schemas.microsoft.com/office/drawing/2014/main" id="{550B9205-0F01-47B9-9C79-42EB1E22C958}"/>
              </a:ext>
            </a:extLst>
          </p:cNvPr>
          <p:cNvSpPr>
            <a:spLocks noGrp="1"/>
          </p:cNvSpPr>
          <p:nvPr>
            <p:ph type="body" sz="quarter" idx="22" hasCustomPrompt="1"/>
          </p:nvPr>
        </p:nvSpPr>
        <p:spPr>
          <a:xfrm>
            <a:off x="6394685"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20" name="Text Placeholder 28">
            <a:extLst>
              <a:ext uri="{FF2B5EF4-FFF2-40B4-BE49-F238E27FC236}">
                <a16:creationId xmlns:a16="http://schemas.microsoft.com/office/drawing/2014/main" id="{8FC1F3E1-C69F-4835-A5CD-929BD175AF10}"/>
              </a:ext>
            </a:extLst>
          </p:cNvPr>
          <p:cNvSpPr>
            <a:spLocks noGrp="1"/>
          </p:cNvSpPr>
          <p:nvPr>
            <p:ph type="body" sz="quarter" idx="23" hasCustomPrompt="1"/>
          </p:nvPr>
        </p:nvSpPr>
        <p:spPr>
          <a:xfrm>
            <a:off x="9070228"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21" name="Text Placeholder 28">
            <a:extLst>
              <a:ext uri="{FF2B5EF4-FFF2-40B4-BE49-F238E27FC236}">
                <a16:creationId xmlns:a16="http://schemas.microsoft.com/office/drawing/2014/main" id="{457972FF-3484-4C00-A636-0F208F816CB1}"/>
              </a:ext>
            </a:extLst>
          </p:cNvPr>
          <p:cNvSpPr>
            <a:spLocks noGrp="1"/>
          </p:cNvSpPr>
          <p:nvPr>
            <p:ph type="body" sz="quarter" idx="24" hasCustomPrompt="1"/>
          </p:nvPr>
        </p:nvSpPr>
        <p:spPr>
          <a:xfrm>
            <a:off x="9070228"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Tree>
    <p:extLst>
      <p:ext uri="{BB962C8B-B14F-4D97-AF65-F5344CB8AC3E}">
        <p14:creationId xmlns:p14="http://schemas.microsoft.com/office/powerpoint/2010/main" val="8736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Shape&#10;&#10;Description automatically generated with medium confidence">
            <a:extLst>
              <a:ext uri="{FF2B5EF4-FFF2-40B4-BE49-F238E27FC236}">
                <a16:creationId xmlns:a16="http://schemas.microsoft.com/office/drawing/2014/main" id="{F160B22D-8002-AB03-CF59-E5405459D34C}"/>
              </a:ext>
            </a:extLst>
          </p:cNvPr>
          <p:cNvPicPr>
            <a:picLocks noChangeAspect="1"/>
          </p:cNvPicPr>
          <p:nvPr userDrawn="1"/>
        </p:nvPicPr>
        <p:blipFill>
          <a:blip r:embed="rId14"/>
          <a:stretch>
            <a:fillRect/>
          </a:stretch>
        </p:blipFill>
        <p:spPr>
          <a:xfrm>
            <a:off x="11201400" y="6219375"/>
            <a:ext cx="921392" cy="570125"/>
          </a:xfrm>
          <a:prstGeom prst="rect">
            <a:avLst/>
          </a:prstGeom>
        </p:spPr>
      </p:pic>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800" b="0" kern="1200" spc="-40" baseline="0">
          <a:solidFill>
            <a:schemeClr val="bg1">
              <a:lumMod val="5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3.xml"/><Relationship Id="rId1" Type="http://schemas.openxmlformats.org/officeDocument/2006/relationships/slideLayout" Target="../slideLayouts/slideLayout8.xml"/><Relationship Id="rId4" Type="http://schemas.openxmlformats.org/officeDocument/2006/relationships/image" Target="../media/image180.png"/></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hyperlink" Target="https://youtu.be/LEKiQF-oiPE" TargetMode="External"/><Relationship Id="rId2" Type="http://schemas.openxmlformats.org/officeDocument/2006/relationships/hyperlink" Target="https://github.com/htmw/SpotCheckAI/wiki"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Background pattern&#10;&#10;Description automatically generated">
            <a:extLst>
              <a:ext uri="{FF2B5EF4-FFF2-40B4-BE49-F238E27FC236}">
                <a16:creationId xmlns:a16="http://schemas.microsoft.com/office/drawing/2014/main" id="{988975D8-408A-6FD1-3E6C-95C37A05335E}"/>
              </a:ext>
            </a:extLst>
          </p:cNvPr>
          <p:cNvPicPr>
            <a:picLocks noGrp="1" noChangeAspect="1"/>
          </p:cNvPicPr>
          <p:nvPr>
            <p:ph type="pic" sz="quarter" idx="13"/>
          </p:nvPr>
        </p:nvPicPr>
        <p:blipFill rotWithShape="1">
          <a:blip r:embed="rId2"/>
          <a:srcRect t="14832" b="2447"/>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89794409-74D6-4CE5-A2FE-377A7D653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5" y="876301"/>
            <a:ext cx="8494955" cy="4805300"/>
          </a:xfrm>
        </p:spPr>
        <p:txBody>
          <a:bodyPr vert="horz" lIns="91440" tIns="45720" rIns="91440" bIns="45720" rtlCol="0" anchor="b">
            <a:normAutofit/>
          </a:bodyPr>
          <a:lstStyle/>
          <a:p>
            <a:r>
              <a:rPr lang="en-US" sz="5400" b="1" kern="1200" spc="-40" baseline="0" dirty="0" err="1">
                <a:solidFill>
                  <a:srgbClr val="FFFFFF"/>
                </a:solidFill>
                <a:latin typeface="+mj-lt"/>
                <a:ea typeface="+mj-ea"/>
                <a:cs typeface="+mj-cs"/>
              </a:rPr>
              <a:t>SpotCheckAI</a:t>
            </a:r>
            <a:r>
              <a:rPr lang="en-US" sz="5400" b="1" kern="1200" spc="-40" baseline="0" dirty="0">
                <a:solidFill>
                  <a:srgbClr val="FFFFFF"/>
                </a:solidFill>
                <a:latin typeface="+mj-lt"/>
                <a:ea typeface="+mj-ea"/>
                <a:cs typeface="+mj-cs"/>
              </a:rPr>
              <a:t>: </a:t>
            </a:r>
            <a:br>
              <a:rPr lang="en-US" sz="5400" b="1" kern="1200" spc="-40" baseline="0" dirty="0">
                <a:solidFill>
                  <a:srgbClr val="FFFFFF"/>
                </a:solidFill>
                <a:latin typeface="+mj-lt"/>
                <a:ea typeface="+mj-ea"/>
                <a:cs typeface="+mj-cs"/>
              </a:rPr>
            </a:br>
            <a:r>
              <a:rPr lang="en-US" sz="5400" b="1" kern="1200" spc="-40" baseline="0" dirty="0">
                <a:solidFill>
                  <a:srgbClr val="FFFFFF"/>
                </a:solidFill>
                <a:latin typeface="+mj-lt"/>
                <a:ea typeface="+mj-ea"/>
                <a:cs typeface="+mj-cs"/>
              </a:rPr>
              <a:t>Sprint 2 Presentation</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4" y="5687291"/>
            <a:ext cx="10365320" cy="663370"/>
          </a:xfrm>
        </p:spPr>
        <p:txBody>
          <a:bodyPr vert="horz" lIns="91440" tIns="45720" rIns="91440" bIns="45720" rtlCol="0" anchor="t">
            <a:normAutofit/>
          </a:bodyPr>
          <a:lstStyle/>
          <a:p>
            <a:pPr>
              <a:lnSpc>
                <a:spcPct val="100000"/>
              </a:lnSpc>
            </a:pPr>
            <a:r>
              <a:rPr lang="en-US" sz="2000" b="1" kern="1200" spc="-20" baseline="0">
                <a:solidFill>
                  <a:srgbClr val="FFFFFF"/>
                </a:solidFill>
                <a:latin typeface="+mn-lt"/>
                <a:ea typeface="+mn-ea"/>
                <a:cs typeface="+mn-cs"/>
              </a:rPr>
              <a:t>Rafferty Leung</a:t>
            </a:r>
          </a:p>
        </p:txBody>
      </p:sp>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3</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lnSpcReduction="10000"/>
          </a:bodyPr>
          <a:lstStyle/>
          <a:p>
            <a:pPr marL="0" indent="0">
              <a:buNone/>
            </a:pPr>
            <a:r>
              <a:rPr lang="en-US" sz="1200" dirty="0"/>
              <a:t>Name: Thomas Lee</a:t>
            </a:r>
          </a:p>
          <a:p>
            <a:pPr marL="0" indent="0">
              <a:buNone/>
            </a:pPr>
            <a:r>
              <a:rPr lang="en-US" sz="1200" dirty="0"/>
              <a:t>Age: 45</a:t>
            </a:r>
          </a:p>
          <a:p>
            <a:pPr marL="0" indent="0">
              <a:buNone/>
            </a:pPr>
            <a:r>
              <a:rPr lang="en-US" sz="1200" dirty="0"/>
              <a:t>Occupation: Sales Manager</a:t>
            </a:r>
          </a:p>
          <a:p>
            <a:pPr marL="0" indent="0">
              <a:buNone/>
            </a:pPr>
            <a:r>
              <a:rPr lang="en-US" sz="1200" dirty="0"/>
              <a:t>Education: Bachelor's degree in Marketing</a:t>
            </a:r>
          </a:p>
          <a:p>
            <a:pPr marL="0" indent="0">
              <a:buNone/>
            </a:pPr>
            <a:r>
              <a:rPr lang="en-US" sz="1200" dirty="0"/>
              <a:t>Personality: Thomas is a confident and charismatic person who enjoys interacting with people. He is skilled at building relationships and is always looking for ways to improve his sales numbers. He is also health-conscious and takes his sun safety seriously.</a:t>
            </a:r>
          </a:p>
          <a:p>
            <a:pPr marL="0" indent="0">
              <a:buNone/>
            </a:pPr>
            <a:endParaRPr lang="en-US" sz="1200" dirty="0"/>
          </a:p>
          <a:p>
            <a:pPr marL="0" indent="0">
              <a:buNone/>
            </a:pPr>
            <a:r>
              <a:rPr lang="en-US" sz="1200" dirty="0"/>
              <a:t>Interests: Thomas enjoys playing golf and is a member of a local golf club. He also enjoys traveling with his family and experiencing new cultures. He is interested in technology and is always looking for ways to use it to improve his work and personal life.</a:t>
            </a:r>
          </a:p>
          <a:p>
            <a:pPr marL="0" indent="0">
              <a:buNone/>
            </a:pPr>
            <a:endParaRPr lang="en-US" sz="1200" dirty="0"/>
          </a:p>
          <a:p>
            <a:pPr marL="0" indent="0">
              <a:buNone/>
            </a:pPr>
            <a:r>
              <a:rPr lang="en-US" sz="1200" dirty="0"/>
              <a:t>Goals: Thomas's main goal is to increase his sales and advance in his career. He also hopes to use technology to help him monitor his skin health and catch any potential issues early on. Additionally, he wants to continue playing golf and spending time with his family.</a:t>
            </a:r>
          </a:p>
          <a:p>
            <a:pPr marL="0" indent="0">
              <a:buNone/>
            </a:pPr>
            <a:endParaRPr lang="en-US" sz="1200" dirty="0"/>
          </a:p>
          <a:p>
            <a:pPr marL="0" indent="0">
              <a:buNone/>
            </a:pPr>
            <a:r>
              <a:rPr lang="en-US" sz="1200" dirty="0"/>
              <a:t>Challenges: Thomas faces challenges in keeping track of his skin health while spending long hours outdoors meeting with clients. He hopes to use a skin cancer detection app to help him monitor any changes in his skin but is concerned about the accuracy of such tools. He also struggles with work-life balance at times, as his job requires him to travel frequently and spend long hours working.</a:t>
            </a:r>
          </a:p>
        </p:txBody>
      </p:sp>
      <p:pic>
        <p:nvPicPr>
          <p:cNvPr id="4" name="Picture 4" descr="350+ Men Pictures | Download Free Images &amp; Stock Photos on Unsplash">
            <a:extLst>
              <a:ext uri="{FF2B5EF4-FFF2-40B4-BE49-F238E27FC236}">
                <a16:creationId xmlns:a16="http://schemas.microsoft.com/office/drawing/2014/main" id="{5E3AA2AD-F30A-99FB-98E6-DB161E25A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5" y="1326185"/>
            <a:ext cx="2138142" cy="142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911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Minimum Viable Product</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lstStyle/>
          <a:p>
            <a:r>
              <a:rPr lang="en-US" dirty="0"/>
              <a:t>A website that allows for simple input and output with a predicted degree of certainty.</a:t>
            </a:r>
          </a:p>
          <a:p>
            <a:r>
              <a:rPr lang="en-US" dirty="0"/>
              <a:t>Implementation of a Machine Learning Model with sufficient testing and training sample size.</a:t>
            </a:r>
          </a:p>
          <a:p>
            <a:r>
              <a:rPr lang="en-US" dirty="0"/>
              <a:t>A cross-platform website that is responsive and device agnostic.</a:t>
            </a:r>
          </a:p>
          <a:p>
            <a:endParaRPr lang="en-US" dirty="0"/>
          </a:p>
        </p:txBody>
      </p:sp>
    </p:spTree>
    <p:extLst>
      <p:ext uri="{BB962C8B-B14F-4D97-AF65-F5344CB8AC3E}">
        <p14:creationId xmlns:p14="http://schemas.microsoft.com/office/powerpoint/2010/main" val="2132657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53EE-72B9-A4D4-68CA-BDFEA4E65756}"/>
              </a:ext>
            </a:extLst>
          </p:cNvPr>
          <p:cNvSpPr>
            <a:spLocks noGrp="1"/>
          </p:cNvSpPr>
          <p:nvPr>
            <p:ph type="title"/>
          </p:nvPr>
        </p:nvSpPr>
        <p:spPr>
          <a:xfrm>
            <a:off x="647700" y="349624"/>
            <a:ext cx="5329518" cy="1809376"/>
          </a:xfrm>
        </p:spPr>
        <p:txBody>
          <a:bodyPr vert="horz" lIns="91440" tIns="45720" rIns="91440" bIns="45720" rtlCol="0" anchor="b">
            <a:normAutofit/>
          </a:bodyPr>
          <a:lstStyle/>
          <a:p>
            <a:pPr>
              <a:lnSpc>
                <a:spcPct val="90000"/>
              </a:lnSpc>
            </a:pPr>
            <a:r>
              <a:rPr lang="en-US" b="1" spc="-40" dirty="0">
                <a:solidFill>
                  <a:schemeClr val="bg1">
                    <a:lumMod val="50000"/>
                  </a:schemeClr>
                </a:solidFill>
              </a:rPr>
              <a:t>MVP: Home Page</a:t>
            </a:r>
          </a:p>
        </p:txBody>
      </p:sp>
      <p:sp>
        <p:nvSpPr>
          <p:cNvPr id="3" name="Content Placeholder 2">
            <a:extLst>
              <a:ext uri="{FF2B5EF4-FFF2-40B4-BE49-F238E27FC236}">
                <a16:creationId xmlns:a16="http://schemas.microsoft.com/office/drawing/2014/main" id="{80867699-9EE5-42CF-87DD-21844FF0B261}"/>
              </a:ext>
            </a:extLst>
          </p:cNvPr>
          <p:cNvSpPr>
            <a:spLocks noGrp="1"/>
          </p:cNvSpPr>
          <p:nvPr>
            <p:ph sz="quarter" idx="14"/>
          </p:nvPr>
        </p:nvSpPr>
        <p:spPr>
          <a:xfrm>
            <a:off x="647700" y="2286000"/>
            <a:ext cx="5575300" cy="3890962"/>
          </a:xfrm>
        </p:spPr>
        <p:txBody>
          <a:bodyPr vert="horz" lIns="91440" tIns="45720" rIns="91440" bIns="45720" rtlCol="0">
            <a:normAutofit/>
          </a:bodyPr>
          <a:lstStyle/>
          <a:p>
            <a:r>
              <a:rPr lang="en-US" dirty="0"/>
              <a:t>Overview of what application’s functionality</a:t>
            </a:r>
          </a:p>
          <a:p>
            <a:r>
              <a:rPr lang="en-US" dirty="0"/>
              <a:t>Prediction form accessibility</a:t>
            </a:r>
          </a:p>
        </p:txBody>
      </p:sp>
      <p:pic>
        <p:nvPicPr>
          <p:cNvPr id="4" name="Picture 2" descr="Graphical user interface, text, application, chat or text message&#10;&#10;Description automatically generated">
            <a:extLst>
              <a:ext uri="{FF2B5EF4-FFF2-40B4-BE49-F238E27FC236}">
                <a16:creationId xmlns:a16="http://schemas.microsoft.com/office/drawing/2014/main" id="{97927693-FAA1-2A74-CE35-4CEB5B396BF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10600" y="349624"/>
            <a:ext cx="3393799" cy="600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948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53EE-72B9-A4D4-68CA-BDFEA4E65756}"/>
              </a:ext>
            </a:extLst>
          </p:cNvPr>
          <p:cNvSpPr>
            <a:spLocks noGrp="1"/>
          </p:cNvSpPr>
          <p:nvPr>
            <p:ph type="title"/>
          </p:nvPr>
        </p:nvSpPr>
        <p:spPr>
          <a:xfrm>
            <a:off x="647700" y="349624"/>
            <a:ext cx="5329518" cy="1809376"/>
          </a:xfrm>
        </p:spPr>
        <p:txBody>
          <a:bodyPr vert="horz" lIns="91440" tIns="45720" rIns="91440" bIns="45720" rtlCol="0" anchor="b">
            <a:normAutofit/>
          </a:bodyPr>
          <a:lstStyle/>
          <a:p>
            <a:pPr>
              <a:lnSpc>
                <a:spcPct val="90000"/>
              </a:lnSpc>
            </a:pPr>
            <a:r>
              <a:rPr lang="en-US" sz="3600" b="1" spc="-40" dirty="0">
                <a:solidFill>
                  <a:schemeClr val="bg1">
                    <a:lumMod val="50000"/>
                  </a:schemeClr>
                </a:solidFill>
              </a:rPr>
              <a:t>MVP: Prediction Form</a:t>
            </a:r>
          </a:p>
        </p:txBody>
      </p:sp>
      <p:sp>
        <p:nvSpPr>
          <p:cNvPr id="3" name="Content Placeholder 2">
            <a:extLst>
              <a:ext uri="{FF2B5EF4-FFF2-40B4-BE49-F238E27FC236}">
                <a16:creationId xmlns:a16="http://schemas.microsoft.com/office/drawing/2014/main" id="{80867699-9EE5-42CF-87DD-21844FF0B261}"/>
              </a:ext>
            </a:extLst>
          </p:cNvPr>
          <p:cNvSpPr>
            <a:spLocks noGrp="1"/>
          </p:cNvSpPr>
          <p:nvPr>
            <p:ph sz="quarter" idx="14"/>
          </p:nvPr>
        </p:nvSpPr>
        <p:spPr>
          <a:xfrm>
            <a:off x="647700" y="2286000"/>
            <a:ext cx="5575300" cy="3890962"/>
          </a:xfrm>
        </p:spPr>
        <p:txBody>
          <a:bodyPr vert="horz" lIns="91440" tIns="45720" rIns="91440" bIns="45720" rtlCol="0">
            <a:normAutofit/>
          </a:bodyPr>
          <a:lstStyle/>
          <a:p>
            <a:r>
              <a:rPr lang="en-US" dirty="0"/>
              <a:t>Instructions</a:t>
            </a:r>
          </a:p>
          <a:p>
            <a:r>
              <a:rPr lang="en-US" dirty="0"/>
              <a:t>Current Model Metrics </a:t>
            </a:r>
          </a:p>
          <a:p>
            <a:r>
              <a:rPr lang="en-US" dirty="0"/>
              <a:t>Submit Photo</a:t>
            </a:r>
          </a:p>
          <a:p>
            <a:pPr lvl="1"/>
            <a:r>
              <a:rPr lang="en-US" dirty="0"/>
              <a:t>Specified image type criteria</a:t>
            </a:r>
          </a:p>
          <a:p>
            <a:r>
              <a:rPr lang="en-US" dirty="0"/>
              <a:t>Result</a:t>
            </a:r>
          </a:p>
          <a:p>
            <a:pPr lvl="1"/>
            <a:r>
              <a:rPr lang="en-US" dirty="0"/>
              <a:t>Will return result with prediction or HTTP Error Message</a:t>
            </a:r>
          </a:p>
        </p:txBody>
      </p:sp>
      <p:pic>
        <p:nvPicPr>
          <p:cNvPr id="5" name="Picture 6">
            <a:extLst>
              <a:ext uri="{FF2B5EF4-FFF2-40B4-BE49-F238E27FC236}">
                <a16:creationId xmlns:a16="http://schemas.microsoft.com/office/drawing/2014/main" id="{59196E21-8B08-1911-66DB-BA0A5FFAE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268" y="1354406"/>
            <a:ext cx="2336799" cy="41491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413067AA-E505-D6FE-8094-B875151D2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0134" y="1359516"/>
            <a:ext cx="2336799" cy="4144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496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E50A-3AFF-C25C-B24F-A391BB1D73B7}"/>
              </a:ext>
            </a:extLst>
          </p:cNvPr>
          <p:cNvSpPr>
            <a:spLocks noGrp="1"/>
          </p:cNvSpPr>
          <p:nvPr>
            <p:ph type="title"/>
          </p:nvPr>
        </p:nvSpPr>
        <p:spPr/>
        <p:txBody>
          <a:bodyPr>
            <a:normAutofit fontScale="90000"/>
          </a:bodyPr>
          <a:lstStyle/>
          <a:p>
            <a:r>
              <a:rPr lang="en-US" dirty="0"/>
              <a:t>Current Technologies Utilized</a:t>
            </a:r>
          </a:p>
        </p:txBody>
      </p:sp>
      <p:sp>
        <p:nvSpPr>
          <p:cNvPr id="3" name="Content Placeholder 2">
            <a:extLst>
              <a:ext uri="{FF2B5EF4-FFF2-40B4-BE49-F238E27FC236}">
                <a16:creationId xmlns:a16="http://schemas.microsoft.com/office/drawing/2014/main" id="{12CEE894-B230-DD68-1678-27079B589DA8}"/>
              </a:ext>
            </a:extLst>
          </p:cNvPr>
          <p:cNvSpPr>
            <a:spLocks noGrp="1"/>
          </p:cNvSpPr>
          <p:nvPr>
            <p:ph sz="quarter" idx="14"/>
          </p:nvPr>
        </p:nvSpPr>
        <p:spPr/>
        <p:txBody>
          <a:bodyPr>
            <a:normAutofit/>
          </a:bodyPr>
          <a:lstStyle/>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pic>
        <p:nvPicPr>
          <p:cNvPr id="5" name="Picture 4">
            <a:extLst>
              <a:ext uri="{FF2B5EF4-FFF2-40B4-BE49-F238E27FC236}">
                <a16:creationId xmlns:a16="http://schemas.microsoft.com/office/drawing/2014/main" id="{52E19CBC-375F-8078-A5D6-A074EB008A39}"/>
              </a:ext>
            </a:extLst>
          </p:cNvPr>
          <p:cNvPicPr>
            <a:picLocks noChangeAspect="1"/>
          </p:cNvPicPr>
          <p:nvPr/>
        </p:nvPicPr>
        <p:blipFill>
          <a:blip r:embed="rId2"/>
          <a:stretch>
            <a:fillRect/>
          </a:stretch>
        </p:blipFill>
        <p:spPr>
          <a:xfrm>
            <a:off x="2877417" y="1202174"/>
            <a:ext cx="6437165" cy="5655826"/>
          </a:xfrm>
          <a:prstGeom prst="rect">
            <a:avLst/>
          </a:prstGeom>
        </p:spPr>
      </p:pic>
    </p:spTree>
    <p:extLst>
      <p:ext uri="{BB962C8B-B14F-4D97-AF65-F5344CB8AC3E}">
        <p14:creationId xmlns:p14="http://schemas.microsoft.com/office/powerpoint/2010/main" val="3920559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66C7-061C-ADBB-1282-CFE2BF919A4E}"/>
              </a:ext>
            </a:extLst>
          </p:cNvPr>
          <p:cNvSpPr>
            <a:spLocks noGrp="1"/>
          </p:cNvSpPr>
          <p:nvPr>
            <p:ph type="title"/>
          </p:nvPr>
        </p:nvSpPr>
        <p:spPr/>
        <p:txBody>
          <a:bodyPr>
            <a:normAutofit fontScale="90000"/>
          </a:bodyPr>
          <a:lstStyle/>
          <a:p>
            <a:r>
              <a:rPr lang="en-US" dirty="0"/>
              <a:t>Algorithm: CNN</a:t>
            </a:r>
          </a:p>
        </p:txBody>
      </p:sp>
      <p:sp>
        <p:nvSpPr>
          <p:cNvPr id="3" name="Content Placeholder 2">
            <a:extLst>
              <a:ext uri="{FF2B5EF4-FFF2-40B4-BE49-F238E27FC236}">
                <a16:creationId xmlns:a16="http://schemas.microsoft.com/office/drawing/2014/main" id="{93720E51-87F3-739A-F37A-B2832676E056}"/>
              </a:ext>
            </a:extLst>
          </p:cNvPr>
          <p:cNvSpPr>
            <a:spLocks noGrp="1"/>
          </p:cNvSpPr>
          <p:nvPr>
            <p:ph sz="quarter" idx="14"/>
          </p:nvPr>
        </p:nvSpPr>
        <p:spPr/>
        <p:txBody>
          <a:bodyPr/>
          <a:lstStyle/>
          <a:p>
            <a:r>
              <a:rPr lang="en-US" dirty="0"/>
              <a:t>Image Recognition </a:t>
            </a:r>
            <a:r>
              <a:rPr lang="en-US" dirty="0">
                <a:sym typeface="Wingdings" pitchFamily="2" charset="2"/>
              </a:rPr>
              <a:t> Convolution Neural Network</a:t>
            </a:r>
            <a:endParaRPr lang="en-US" dirty="0"/>
          </a:p>
          <a:p>
            <a:r>
              <a:rPr lang="en-US" dirty="0"/>
              <a:t>Three separate ”stacks” of 2D layers:</a:t>
            </a:r>
          </a:p>
          <a:p>
            <a:pPr lvl="1"/>
            <a:r>
              <a:rPr lang="en-US" dirty="0"/>
              <a:t>Convolution Layer with </a:t>
            </a:r>
            <a:r>
              <a:rPr lang="en-US" dirty="0" err="1"/>
              <a:t>ReLU</a:t>
            </a:r>
            <a:r>
              <a:rPr lang="en-US" dirty="0"/>
              <a:t> activation</a:t>
            </a:r>
          </a:p>
          <a:p>
            <a:pPr lvl="1"/>
            <a:r>
              <a:rPr lang="en-US" dirty="0"/>
              <a:t>Max Pooling Layer</a:t>
            </a:r>
          </a:p>
          <a:p>
            <a:pPr lvl="1"/>
            <a:r>
              <a:rPr lang="en-US" dirty="0"/>
              <a:t>Drop Out Layer</a:t>
            </a:r>
          </a:p>
          <a:p>
            <a:r>
              <a:rPr lang="en-US" dirty="0"/>
              <a:t>Flatten Layer</a:t>
            </a:r>
          </a:p>
          <a:p>
            <a:r>
              <a:rPr lang="en-US" dirty="0"/>
              <a:t>Dense Layer</a:t>
            </a:r>
          </a:p>
          <a:p>
            <a:r>
              <a:rPr lang="en-US" b="1" dirty="0" err="1"/>
              <a:t>SpotCheckAI</a:t>
            </a:r>
            <a:r>
              <a:rPr lang="en-US" b="1" dirty="0"/>
              <a:t> uses ResNet50</a:t>
            </a:r>
          </a:p>
          <a:p>
            <a:endParaRPr lang="en-US" dirty="0"/>
          </a:p>
        </p:txBody>
      </p:sp>
      <p:pic>
        <p:nvPicPr>
          <p:cNvPr id="2050" name="Picture 2" descr="Schematic diagram of a basic convolutional neural network ...">
            <a:extLst>
              <a:ext uri="{FF2B5EF4-FFF2-40B4-BE49-F238E27FC236}">
                <a16:creationId xmlns:a16="http://schemas.microsoft.com/office/drawing/2014/main" id="{71DAA447-E3CB-9992-5655-301B8D105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194" y="3373329"/>
            <a:ext cx="5338208" cy="2636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72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1E33-4832-CA93-78E3-CD681C9461AC}"/>
              </a:ext>
            </a:extLst>
          </p:cNvPr>
          <p:cNvSpPr>
            <a:spLocks noGrp="1"/>
          </p:cNvSpPr>
          <p:nvPr>
            <p:ph type="title"/>
          </p:nvPr>
        </p:nvSpPr>
        <p:spPr/>
        <p:txBody>
          <a:bodyPr>
            <a:normAutofit fontScale="90000"/>
          </a:bodyPr>
          <a:lstStyle/>
          <a:p>
            <a:r>
              <a:rPr lang="en-US" dirty="0"/>
              <a:t>Diagrams: Architecture</a:t>
            </a:r>
          </a:p>
        </p:txBody>
      </p:sp>
      <p:pic>
        <p:nvPicPr>
          <p:cNvPr id="13" name="Content Placeholder 12" descr="Diagram&#10;&#10;Description automatically generated">
            <a:extLst>
              <a:ext uri="{FF2B5EF4-FFF2-40B4-BE49-F238E27FC236}">
                <a16:creationId xmlns:a16="http://schemas.microsoft.com/office/drawing/2014/main" id="{34DC9EA8-0F54-C1D4-A3EB-12645154D508}"/>
              </a:ext>
            </a:extLst>
          </p:cNvPr>
          <p:cNvPicPr>
            <a:picLocks noGrp="1" noChangeAspect="1"/>
          </p:cNvPicPr>
          <p:nvPr>
            <p:ph sz="quarter" idx="14"/>
          </p:nvPr>
        </p:nvPicPr>
        <p:blipFill>
          <a:blip r:embed="rId2"/>
          <a:stretch>
            <a:fillRect/>
          </a:stretch>
        </p:blipFill>
        <p:spPr>
          <a:xfrm>
            <a:off x="2007020" y="1695450"/>
            <a:ext cx="8177960" cy="4314825"/>
          </a:xfrm>
        </p:spPr>
      </p:pic>
    </p:spTree>
    <p:extLst>
      <p:ext uri="{BB962C8B-B14F-4D97-AF65-F5344CB8AC3E}">
        <p14:creationId xmlns:p14="http://schemas.microsoft.com/office/powerpoint/2010/main" val="1474405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0CF19-D421-AC27-C8E8-319E4A8B03D6}"/>
              </a:ext>
            </a:extLst>
          </p:cNvPr>
          <p:cNvSpPr>
            <a:spLocks noGrp="1"/>
          </p:cNvSpPr>
          <p:nvPr>
            <p:ph type="title"/>
          </p:nvPr>
        </p:nvSpPr>
        <p:spPr/>
        <p:txBody>
          <a:bodyPr>
            <a:normAutofit fontScale="90000"/>
          </a:bodyPr>
          <a:lstStyle/>
          <a:p>
            <a:r>
              <a:rPr lang="en-US" dirty="0"/>
              <a:t>Diagrams: User Sequence</a:t>
            </a:r>
          </a:p>
        </p:txBody>
      </p:sp>
      <p:pic>
        <p:nvPicPr>
          <p:cNvPr id="6" name="Content Placeholder 5" descr="Chart, box and whisker chart&#10;&#10;Description automatically generated">
            <a:extLst>
              <a:ext uri="{FF2B5EF4-FFF2-40B4-BE49-F238E27FC236}">
                <a16:creationId xmlns:a16="http://schemas.microsoft.com/office/drawing/2014/main" id="{E1D6A168-FA2A-BADB-0897-B53334896E70}"/>
              </a:ext>
            </a:extLst>
          </p:cNvPr>
          <p:cNvPicPr>
            <a:picLocks noGrp="1" noChangeAspect="1"/>
          </p:cNvPicPr>
          <p:nvPr>
            <p:ph sz="quarter" idx="14"/>
          </p:nvPr>
        </p:nvPicPr>
        <p:blipFill>
          <a:blip r:embed="rId2"/>
          <a:stretch>
            <a:fillRect/>
          </a:stretch>
        </p:blipFill>
        <p:spPr>
          <a:xfrm>
            <a:off x="931863" y="2120513"/>
            <a:ext cx="10328275" cy="3464699"/>
          </a:xfrm>
        </p:spPr>
      </p:pic>
    </p:spTree>
    <p:extLst>
      <p:ext uri="{BB962C8B-B14F-4D97-AF65-F5344CB8AC3E}">
        <p14:creationId xmlns:p14="http://schemas.microsoft.com/office/powerpoint/2010/main" val="805617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C53-BAE7-6D5B-76AB-1E9C6AFD4942}"/>
              </a:ext>
            </a:extLst>
          </p:cNvPr>
          <p:cNvSpPr>
            <a:spLocks noGrp="1"/>
          </p:cNvSpPr>
          <p:nvPr>
            <p:ph type="title"/>
          </p:nvPr>
        </p:nvSpPr>
        <p:spPr/>
        <p:txBody>
          <a:bodyPr>
            <a:normAutofit fontScale="90000"/>
          </a:bodyPr>
          <a:lstStyle/>
          <a:p>
            <a:r>
              <a:rPr lang="en-US" dirty="0"/>
              <a:t>Diagrams: Use Case Diagram</a:t>
            </a:r>
          </a:p>
        </p:txBody>
      </p:sp>
      <p:pic>
        <p:nvPicPr>
          <p:cNvPr id="7" name="Content Placeholder 6" descr="Diagram&#10;&#10;Description automatically generated">
            <a:extLst>
              <a:ext uri="{FF2B5EF4-FFF2-40B4-BE49-F238E27FC236}">
                <a16:creationId xmlns:a16="http://schemas.microsoft.com/office/drawing/2014/main" id="{6E28C6C2-826B-A1C8-B754-3AA0A57BB4DB}"/>
              </a:ext>
            </a:extLst>
          </p:cNvPr>
          <p:cNvPicPr>
            <a:picLocks noGrp="1" noChangeAspect="1"/>
          </p:cNvPicPr>
          <p:nvPr>
            <p:ph sz="quarter" idx="14"/>
          </p:nvPr>
        </p:nvPicPr>
        <p:blipFill>
          <a:blip r:embed="rId2"/>
          <a:stretch>
            <a:fillRect/>
          </a:stretch>
        </p:blipFill>
        <p:spPr>
          <a:xfrm>
            <a:off x="1652629" y="1695450"/>
            <a:ext cx="8886742" cy="4314825"/>
          </a:xfrm>
        </p:spPr>
      </p:pic>
    </p:spTree>
    <p:extLst>
      <p:ext uri="{BB962C8B-B14F-4D97-AF65-F5344CB8AC3E}">
        <p14:creationId xmlns:p14="http://schemas.microsoft.com/office/powerpoint/2010/main" val="2403771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F8AF-4B76-D3D6-7E0C-4B296186A897}"/>
              </a:ext>
            </a:extLst>
          </p:cNvPr>
          <p:cNvSpPr>
            <a:spLocks noGrp="1"/>
          </p:cNvSpPr>
          <p:nvPr>
            <p:ph type="title"/>
          </p:nvPr>
        </p:nvSpPr>
        <p:spPr/>
        <p:txBody>
          <a:bodyPr>
            <a:normAutofit fontScale="90000"/>
          </a:bodyPr>
          <a:lstStyle/>
          <a:p>
            <a:r>
              <a:rPr lang="en-US" dirty="0"/>
              <a:t>Diagrams: Class Diagram</a:t>
            </a:r>
          </a:p>
        </p:txBody>
      </p:sp>
      <p:pic>
        <p:nvPicPr>
          <p:cNvPr id="7" name="Content Placeholder 6" descr="Diagram, engineering drawing&#10;&#10;Description automatically generated">
            <a:extLst>
              <a:ext uri="{FF2B5EF4-FFF2-40B4-BE49-F238E27FC236}">
                <a16:creationId xmlns:a16="http://schemas.microsoft.com/office/drawing/2014/main" id="{6888600F-7B5F-893C-6884-5F18AA469ED8}"/>
              </a:ext>
            </a:extLst>
          </p:cNvPr>
          <p:cNvPicPr>
            <a:picLocks noGrp="1" noChangeAspect="1"/>
          </p:cNvPicPr>
          <p:nvPr>
            <p:ph sz="quarter" idx="14"/>
          </p:nvPr>
        </p:nvPicPr>
        <p:blipFill>
          <a:blip r:embed="rId2"/>
          <a:stretch>
            <a:fillRect/>
          </a:stretch>
        </p:blipFill>
        <p:spPr>
          <a:xfrm>
            <a:off x="2693065" y="1403350"/>
            <a:ext cx="6805869" cy="4967767"/>
          </a:xfrm>
        </p:spPr>
      </p:pic>
    </p:spTree>
    <p:extLst>
      <p:ext uri="{BB962C8B-B14F-4D97-AF65-F5344CB8AC3E}">
        <p14:creationId xmlns:p14="http://schemas.microsoft.com/office/powerpoint/2010/main" val="768545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A72A-7E57-CFCF-F7A5-7A3F9FFB3BE4}"/>
              </a:ext>
            </a:extLst>
          </p:cNvPr>
          <p:cNvSpPr>
            <a:spLocks noGrp="1"/>
          </p:cNvSpPr>
          <p:nvPr>
            <p:ph type="title"/>
          </p:nvPr>
        </p:nvSpPr>
        <p:spPr/>
        <p:txBody>
          <a:bodyPr>
            <a:normAutofit fontScale="90000"/>
          </a:bodyPr>
          <a:lstStyle/>
          <a:p>
            <a:r>
              <a:rPr lang="en-US" dirty="0"/>
              <a:t>Improvements made from feedback</a:t>
            </a:r>
          </a:p>
        </p:txBody>
      </p:sp>
      <p:sp>
        <p:nvSpPr>
          <p:cNvPr id="3" name="Content Placeholder 2">
            <a:extLst>
              <a:ext uri="{FF2B5EF4-FFF2-40B4-BE49-F238E27FC236}">
                <a16:creationId xmlns:a16="http://schemas.microsoft.com/office/drawing/2014/main" id="{DAA6F99C-F217-A27A-F400-F97F21569EBC}"/>
              </a:ext>
            </a:extLst>
          </p:cNvPr>
          <p:cNvSpPr>
            <a:spLocks noGrp="1"/>
          </p:cNvSpPr>
          <p:nvPr>
            <p:ph sz="quarter" idx="14"/>
          </p:nvPr>
        </p:nvSpPr>
        <p:spPr/>
        <p:txBody>
          <a:bodyPr/>
          <a:lstStyle/>
          <a:p>
            <a:r>
              <a:rPr lang="en-US" dirty="0"/>
              <a:t>API Slide Inclusion- </a:t>
            </a:r>
            <a:r>
              <a:rPr lang="en-US"/>
              <a:t>Slide 37 </a:t>
            </a:r>
            <a:endParaRPr lang="en-US" dirty="0"/>
          </a:p>
        </p:txBody>
      </p:sp>
    </p:spTree>
    <p:extLst>
      <p:ext uri="{BB962C8B-B14F-4D97-AF65-F5344CB8AC3E}">
        <p14:creationId xmlns:p14="http://schemas.microsoft.com/office/powerpoint/2010/main" val="762489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9BD95-D36F-9BAD-79F7-3D864381270D}"/>
              </a:ext>
            </a:extLst>
          </p:cNvPr>
          <p:cNvSpPr>
            <a:spLocks noGrp="1"/>
          </p:cNvSpPr>
          <p:nvPr>
            <p:ph type="title"/>
          </p:nvPr>
        </p:nvSpPr>
        <p:spPr/>
        <p:txBody>
          <a:bodyPr>
            <a:normAutofit fontScale="90000"/>
          </a:bodyPr>
          <a:lstStyle/>
          <a:p>
            <a:r>
              <a:rPr lang="en-US" dirty="0"/>
              <a:t>Diagrams: Process Flow of Chatbot</a:t>
            </a:r>
          </a:p>
        </p:txBody>
      </p:sp>
      <p:pic>
        <p:nvPicPr>
          <p:cNvPr id="1026" name="Picture 2">
            <a:extLst>
              <a:ext uri="{FF2B5EF4-FFF2-40B4-BE49-F238E27FC236}">
                <a16:creationId xmlns:a16="http://schemas.microsoft.com/office/drawing/2014/main" id="{5F8D64B8-0984-35B2-8D2B-713D1351B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8418"/>
            <a:ext cx="12192000" cy="338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074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E15A-34FA-A5BE-555A-49947A95EE5A}"/>
              </a:ext>
            </a:extLst>
          </p:cNvPr>
          <p:cNvSpPr>
            <a:spLocks noGrp="1"/>
          </p:cNvSpPr>
          <p:nvPr>
            <p:ph type="title"/>
          </p:nvPr>
        </p:nvSpPr>
        <p:spPr/>
        <p:txBody>
          <a:bodyPr>
            <a:normAutofit fontScale="90000"/>
          </a:bodyPr>
          <a:lstStyle/>
          <a:p>
            <a:r>
              <a:rPr lang="en-US" dirty="0"/>
              <a:t>Sprint 1 Recap</a:t>
            </a:r>
          </a:p>
        </p:txBody>
      </p:sp>
      <p:sp>
        <p:nvSpPr>
          <p:cNvPr id="3" name="Content Placeholder 2">
            <a:extLst>
              <a:ext uri="{FF2B5EF4-FFF2-40B4-BE49-F238E27FC236}">
                <a16:creationId xmlns:a16="http://schemas.microsoft.com/office/drawing/2014/main" id="{8B578041-1677-8AB6-0D1A-303ADA234797}"/>
              </a:ext>
            </a:extLst>
          </p:cNvPr>
          <p:cNvSpPr>
            <a:spLocks noGrp="1"/>
          </p:cNvSpPr>
          <p:nvPr>
            <p:ph sz="quarter" idx="14"/>
          </p:nvPr>
        </p:nvSpPr>
        <p:spPr/>
        <p:txBody>
          <a:bodyPr/>
          <a:lstStyle/>
          <a:p>
            <a:r>
              <a:rPr lang="en-US" dirty="0"/>
              <a:t>MVP creation</a:t>
            </a:r>
          </a:p>
          <a:p>
            <a:r>
              <a:rPr lang="en-US" dirty="0"/>
              <a:t>Simple application that could send and receive a response based off of a simple machine learning model</a:t>
            </a:r>
          </a:p>
        </p:txBody>
      </p:sp>
      <p:graphicFrame>
        <p:nvGraphicFramePr>
          <p:cNvPr id="4" name="Table 4">
            <a:extLst>
              <a:ext uri="{FF2B5EF4-FFF2-40B4-BE49-F238E27FC236}">
                <a16:creationId xmlns:a16="http://schemas.microsoft.com/office/drawing/2014/main" id="{78AE6C97-2CEE-0377-741A-C2B21D60D121}"/>
              </a:ext>
            </a:extLst>
          </p:cNvPr>
          <p:cNvGraphicFramePr>
            <a:graphicFrameLocks/>
          </p:cNvGraphicFramePr>
          <p:nvPr>
            <p:extLst>
              <p:ext uri="{D42A27DB-BD31-4B8C-83A1-F6EECF244321}">
                <p14:modId xmlns:p14="http://schemas.microsoft.com/office/powerpoint/2010/main" val="3656915292"/>
              </p:ext>
            </p:extLst>
          </p:nvPr>
        </p:nvGraphicFramePr>
        <p:xfrm>
          <a:off x="2111851" y="3429000"/>
          <a:ext cx="7968298" cy="1854200"/>
        </p:xfrm>
        <a:graphic>
          <a:graphicData uri="http://schemas.openxmlformats.org/drawingml/2006/table">
            <a:tbl>
              <a:tblPr firstRow="1" bandRow="1">
                <a:tableStyleId>{F5AB1C69-6EDB-4FF4-983F-18BD219EF322}</a:tableStyleId>
              </a:tblPr>
              <a:tblGrid>
                <a:gridCol w="590090">
                  <a:extLst>
                    <a:ext uri="{9D8B030D-6E8A-4147-A177-3AD203B41FA5}">
                      <a16:colId xmlns:a16="http://schemas.microsoft.com/office/drawing/2014/main" val="3392692088"/>
                    </a:ext>
                  </a:extLst>
                </a:gridCol>
                <a:gridCol w="540855">
                  <a:extLst>
                    <a:ext uri="{9D8B030D-6E8A-4147-A177-3AD203B41FA5}">
                      <a16:colId xmlns:a16="http://schemas.microsoft.com/office/drawing/2014/main" val="953461254"/>
                    </a:ext>
                  </a:extLst>
                </a:gridCol>
                <a:gridCol w="6837353">
                  <a:extLst>
                    <a:ext uri="{9D8B030D-6E8A-4147-A177-3AD203B41FA5}">
                      <a16:colId xmlns:a16="http://schemas.microsoft.com/office/drawing/2014/main" val="1885932175"/>
                    </a:ext>
                  </a:extLst>
                </a:gridCol>
              </a:tblGrid>
              <a:tr h="370840">
                <a:tc>
                  <a:txBody>
                    <a:bodyPr/>
                    <a:lstStyle/>
                    <a:p>
                      <a:pPr algn="l" fontAlgn="b"/>
                      <a:r>
                        <a:rPr lang="en-US" sz="1000" b="0" u="none" strike="noStrike" dirty="0">
                          <a:effectLst/>
                        </a:rPr>
                        <a:t>Issue Type</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b="0" u="none" strike="noStrike">
                          <a:effectLs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933124294"/>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 so that it is convenient to use.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704872191"/>
                  </a:ext>
                </a:extLst>
              </a:tr>
              <a:tr h="370840">
                <a:tc>
                  <a:txBody>
                    <a:bodyPr/>
                    <a:lstStyle/>
                    <a:p>
                      <a:pPr algn="l" fontAlgn="b"/>
                      <a:r>
                        <a:rPr lang="en-US" sz="1000" b="0" i="0" u="none" strike="noStrike" dirty="0">
                          <a:solidFill>
                            <a:srgbClr val="000000"/>
                          </a:solidFill>
                          <a:effectLst/>
                          <a:latin typeface="+mn-lt"/>
                        </a:rPr>
                        <a:t>Story</a:t>
                      </a:r>
                    </a:p>
                  </a:txBody>
                  <a:tcPr marL="2835" marR="2835" marT="2835" marB="0" anchor="b"/>
                </a:tc>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 so that I know the limitations of this software.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836254608"/>
                  </a:ext>
                </a:extLst>
              </a:tr>
              <a:tr h="370840">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 so that I don’t have to Google more information about what information I am looking at.</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608506526"/>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 so that my data and information is private.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137268408"/>
                  </a:ext>
                </a:extLst>
              </a:tr>
            </a:tbl>
          </a:graphicData>
        </a:graphic>
      </p:graphicFrame>
    </p:spTree>
    <p:extLst>
      <p:ext uri="{BB962C8B-B14F-4D97-AF65-F5344CB8AC3E}">
        <p14:creationId xmlns:p14="http://schemas.microsoft.com/office/powerpoint/2010/main" val="674659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8E6A4D9-12A1-4CD4-99EA-5C5ECDEF8A33}"/>
              </a:ext>
            </a:extLst>
          </p:cNvPr>
          <p:cNvSpPr>
            <a:spLocks noGrp="1"/>
          </p:cNvSpPr>
          <p:nvPr>
            <p:ph type="title"/>
          </p:nvPr>
        </p:nvSpPr>
        <p:spPr>
          <a:xfrm>
            <a:off x="331787" y="996950"/>
            <a:ext cx="2384425" cy="4946650"/>
          </a:xfrm>
        </p:spPr>
        <p:txBody>
          <a:bodyPr>
            <a:normAutofit/>
          </a:bodyPr>
          <a:lstStyle/>
          <a:p>
            <a:r>
              <a:rPr lang="en-US" sz="4400" dirty="0"/>
              <a:t>Product Backlog</a:t>
            </a:r>
          </a:p>
        </p:txBody>
      </p:sp>
      <p:graphicFrame>
        <p:nvGraphicFramePr>
          <p:cNvPr id="2" name="Content Placeholder 2">
            <a:extLst>
              <a:ext uri="{FF2B5EF4-FFF2-40B4-BE49-F238E27FC236}">
                <a16:creationId xmlns:a16="http://schemas.microsoft.com/office/drawing/2014/main" id="{F41502B1-F7F6-EC7F-5B85-FA1A5018B0C3}"/>
              </a:ext>
            </a:extLst>
          </p:cNvPr>
          <p:cNvGraphicFramePr>
            <a:graphicFrameLocks noGrp="1"/>
          </p:cNvGraphicFramePr>
          <p:nvPr>
            <p:ph sz="quarter" idx="14"/>
            <p:extLst>
              <p:ext uri="{D42A27DB-BD31-4B8C-83A1-F6EECF244321}">
                <p14:modId xmlns:p14="http://schemas.microsoft.com/office/powerpoint/2010/main" val="2563249319"/>
              </p:ext>
            </p:extLst>
          </p:nvPr>
        </p:nvGraphicFramePr>
        <p:xfrm>
          <a:off x="3095942" y="800842"/>
          <a:ext cx="9096058" cy="5256315"/>
        </p:xfrm>
        <a:graphic>
          <a:graphicData uri="http://schemas.openxmlformats.org/drawingml/2006/table">
            <a:tbl>
              <a:tblPr firstRow="1" bandRow="1">
                <a:tableStyleId>{F5AB1C69-6EDB-4FF4-983F-18BD219EF322}</a:tableStyleId>
              </a:tblPr>
              <a:tblGrid>
                <a:gridCol w="1246269">
                  <a:extLst>
                    <a:ext uri="{9D8B030D-6E8A-4147-A177-3AD203B41FA5}">
                      <a16:colId xmlns:a16="http://schemas.microsoft.com/office/drawing/2014/main" val="1967459379"/>
                    </a:ext>
                  </a:extLst>
                </a:gridCol>
                <a:gridCol w="1037952">
                  <a:extLst>
                    <a:ext uri="{9D8B030D-6E8A-4147-A177-3AD203B41FA5}">
                      <a16:colId xmlns:a16="http://schemas.microsoft.com/office/drawing/2014/main" val="4004725101"/>
                    </a:ext>
                  </a:extLst>
                </a:gridCol>
                <a:gridCol w="6811837">
                  <a:extLst>
                    <a:ext uri="{9D8B030D-6E8A-4147-A177-3AD203B41FA5}">
                      <a16:colId xmlns:a16="http://schemas.microsoft.com/office/drawing/2014/main" val="395398863"/>
                    </a:ext>
                  </a:extLst>
                </a:gridCol>
              </a:tblGrid>
              <a:tr h="273428">
                <a:tc>
                  <a:txBody>
                    <a:bodyPr/>
                    <a:lstStyle/>
                    <a:p>
                      <a:r>
                        <a:rPr lang="en-US" sz="1200" b="0" dirty="0"/>
                        <a:t>Issue Type</a:t>
                      </a:r>
                    </a:p>
                  </a:txBody>
                  <a:tcPr/>
                </a:tc>
                <a:tc>
                  <a:txBody>
                    <a:bodyPr/>
                    <a:lstStyle/>
                    <a:p>
                      <a:r>
                        <a:rPr lang="en-US" sz="1200" b="0" dirty="0"/>
                        <a:t>Key</a:t>
                      </a:r>
                    </a:p>
                  </a:txBody>
                  <a:tcPr/>
                </a:tc>
                <a:tc>
                  <a:txBody>
                    <a:bodyPr/>
                    <a:lstStyle/>
                    <a:p>
                      <a:r>
                        <a:rPr lang="en-US" sz="1200" b="0" dirty="0"/>
                        <a:t>Description</a:t>
                      </a:r>
                    </a:p>
                  </a:txBody>
                  <a:tcPr/>
                </a:tc>
                <a:extLst>
                  <a:ext uri="{0D108BD9-81ED-4DB2-BD59-A6C34878D82A}">
                    <a16:rowId xmlns:a16="http://schemas.microsoft.com/office/drawing/2014/main" val="3971697044"/>
                  </a:ext>
                </a:extLst>
              </a:tr>
              <a:tr h="471945">
                <a:tc>
                  <a:txBody>
                    <a:bodyPr/>
                    <a:lstStyle/>
                    <a:p>
                      <a:r>
                        <a:rPr lang="en-US" sz="1200" dirty="0"/>
                        <a:t>Story</a:t>
                      </a:r>
                    </a:p>
                  </a:txBody>
                  <a:tcPr/>
                </a:tc>
                <a:tc>
                  <a:txBody>
                    <a:bodyPr/>
                    <a:lstStyle/>
                    <a:p>
                      <a:r>
                        <a:rPr lang="en-US" sz="1200" dirty="0"/>
                        <a:t>CAP-44</a:t>
                      </a:r>
                    </a:p>
                  </a:txBody>
                  <a:tcPr/>
                </a:tc>
                <a:tc>
                  <a:txBody>
                    <a:bodyPr/>
                    <a:lstStyle/>
                    <a:p>
                      <a:r>
                        <a:rPr lang="en-US" sz="1200" dirty="0"/>
                        <a:t>As a user I want to take a photo and send it without having the photo save to my phone first</a:t>
                      </a:r>
                    </a:p>
                  </a:txBody>
                  <a:tcPr/>
                </a:tc>
                <a:extLst>
                  <a:ext uri="{0D108BD9-81ED-4DB2-BD59-A6C34878D82A}">
                    <a16:rowId xmlns:a16="http://schemas.microsoft.com/office/drawing/2014/main" val="3858281392"/>
                  </a:ext>
                </a:extLst>
              </a:tr>
              <a:tr h="471945">
                <a:tc>
                  <a:txBody>
                    <a:bodyPr/>
                    <a:lstStyle/>
                    <a:p>
                      <a:r>
                        <a:rPr lang="en-US" sz="1200" dirty="0"/>
                        <a:t>Story</a:t>
                      </a:r>
                    </a:p>
                  </a:txBody>
                  <a:tcPr/>
                </a:tc>
                <a:tc>
                  <a:txBody>
                    <a:bodyPr/>
                    <a:lstStyle/>
                    <a:p>
                      <a:r>
                        <a:rPr lang="en-US" sz="1200" dirty="0"/>
                        <a:t>CAP-40</a:t>
                      </a:r>
                    </a:p>
                  </a:txBody>
                  <a:tcPr/>
                </a:tc>
                <a:tc>
                  <a:txBody>
                    <a:bodyPr/>
                    <a:lstStyle/>
                    <a:p>
                      <a:r>
                        <a:rPr lang="en-US" sz="1200" dirty="0"/>
                        <a:t>As a user I want this to have reliable and provide information about the data</a:t>
                      </a:r>
                    </a:p>
                  </a:txBody>
                  <a:tcPr/>
                </a:tc>
                <a:extLst>
                  <a:ext uri="{0D108BD9-81ED-4DB2-BD59-A6C34878D82A}">
                    <a16:rowId xmlns:a16="http://schemas.microsoft.com/office/drawing/2014/main" val="1250157760"/>
                  </a:ext>
                </a:extLst>
              </a:tr>
              <a:tr h="273428">
                <a:tc>
                  <a:txBody>
                    <a:bodyPr/>
                    <a:lstStyle/>
                    <a:p>
                      <a:r>
                        <a:rPr lang="en-US" sz="1200" dirty="0"/>
                        <a:t>Story</a:t>
                      </a:r>
                    </a:p>
                  </a:txBody>
                  <a:tcPr/>
                </a:tc>
                <a:tc>
                  <a:txBody>
                    <a:bodyPr/>
                    <a:lstStyle/>
                    <a:p>
                      <a:r>
                        <a:rPr lang="en-US" sz="1200" dirty="0"/>
                        <a:t>CAP-39</a:t>
                      </a:r>
                    </a:p>
                  </a:txBody>
                  <a:tcPr/>
                </a:tc>
                <a:tc>
                  <a:txBody>
                    <a:bodyPr/>
                    <a:lstStyle/>
                    <a:p>
                      <a:r>
                        <a:rPr lang="en-US" sz="1200" dirty="0"/>
                        <a:t>As a user I want to have instant feedback as well as detailed feedback</a:t>
                      </a:r>
                    </a:p>
                  </a:txBody>
                  <a:tcPr/>
                </a:tc>
                <a:extLst>
                  <a:ext uri="{0D108BD9-81ED-4DB2-BD59-A6C34878D82A}">
                    <a16:rowId xmlns:a16="http://schemas.microsoft.com/office/drawing/2014/main" val="3239483111"/>
                  </a:ext>
                </a:extLst>
              </a:tr>
              <a:tr h="471945">
                <a:tc>
                  <a:txBody>
                    <a:bodyPr/>
                    <a:lstStyle/>
                    <a:p>
                      <a:r>
                        <a:rPr lang="en-US" sz="1200" dirty="0"/>
                        <a:t>Story</a:t>
                      </a:r>
                    </a:p>
                  </a:txBody>
                  <a:tcPr/>
                </a:tc>
                <a:tc>
                  <a:txBody>
                    <a:bodyPr/>
                    <a:lstStyle/>
                    <a:p>
                      <a:r>
                        <a:rPr lang="en-US" sz="1200" dirty="0"/>
                        <a:t>CAP-38</a:t>
                      </a:r>
                    </a:p>
                  </a:txBody>
                  <a:tcPr/>
                </a:tc>
                <a:tc>
                  <a:txBody>
                    <a:bodyPr/>
                    <a:lstStyle/>
                    <a:p>
                      <a:r>
                        <a:rPr lang="en-US" sz="1200" dirty="0"/>
                        <a:t>As a user I want to chat with someone or find out more information regarding the website</a:t>
                      </a:r>
                    </a:p>
                  </a:txBody>
                  <a:tcPr/>
                </a:tc>
                <a:extLst>
                  <a:ext uri="{0D108BD9-81ED-4DB2-BD59-A6C34878D82A}">
                    <a16:rowId xmlns:a16="http://schemas.microsoft.com/office/drawing/2014/main" val="3500781975"/>
                  </a:ext>
                </a:extLst>
              </a:tr>
              <a:tr h="273428">
                <a:tc>
                  <a:txBody>
                    <a:bodyPr/>
                    <a:lstStyle/>
                    <a:p>
                      <a:r>
                        <a:rPr lang="en-US" sz="1200" dirty="0"/>
                        <a:t>Task</a:t>
                      </a:r>
                    </a:p>
                  </a:txBody>
                  <a:tcPr/>
                </a:tc>
                <a:tc>
                  <a:txBody>
                    <a:bodyPr/>
                    <a:lstStyle/>
                    <a:p>
                      <a:r>
                        <a:rPr lang="en-US" sz="1200" dirty="0"/>
                        <a:t>CAP-30</a:t>
                      </a:r>
                    </a:p>
                  </a:txBody>
                  <a:tcPr/>
                </a:tc>
                <a:tc>
                  <a:txBody>
                    <a:bodyPr/>
                    <a:lstStyle/>
                    <a:p>
                      <a:r>
                        <a:rPr lang="en-US" sz="1200" dirty="0"/>
                        <a:t>Implement Ion Loading</a:t>
                      </a:r>
                    </a:p>
                  </a:txBody>
                  <a:tcPr/>
                </a:tc>
                <a:extLst>
                  <a:ext uri="{0D108BD9-81ED-4DB2-BD59-A6C34878D82A}">
                    <a16:rowId xmlns:a16="http://schemas.microsoft.com/office/drawing/2014/main" val="3746153235"/>
                  </a:ext>
                </a:extLst>
              </a:tr>
              <a:tr h="273428">
                <a:tc>
                  <a:txBody>
                    <a:bodyPr/>
                    <a:lstStyle/>
                    <a:p>
                      <a:r>
                        <a:rPr lang="en-US" sz="1200" dirty="0"/>
                        <a:t>Task</a:t>
                      </a:r>
                    </a:p>
                  </a:txBody>
                  <a:tcPr/>
                </a:tc>
                <a:tc>
                  <a:txBody>
                    <a:bodyPr/>
                    <a:lstStyle/>
                    <a:p>
                      <a:r>
                        <a:rPr lang="en-US" sz="1200" dirty="0"/>
                        <a:t>CAP-3</a:t>
                      </a:r>
                    </a:p>
                  </a:txBody>
                  <a:tcPr/>
                </a:tc>
                <a:tc>
                  <a:txBody>
                    <a:bodyPr/>
                    <a:lstStyle/>
                    <a:p>
                      <a:r>
                        <a:rPr lang="en-US" sz="1200" dirty="0"/>
                        <a:t>Add a new model to optimize</a:t>
                      </a:r>
                    </a:p>
                  </a:txBody>
                  <a:tcPr/>
                </a:tc>
                <a:extLst>
                  <a:ext uri="{0D108BD9-81ED-4DB2-BD59-A6C34878D82A}">
                    <a16:rowId xmlns:a16="http://schemas.microsoft.com/office/drawing/2014/main" val="296945754"/>
                  </a:ext>
                </a:extLst>
              </a:tr>
              <a:tr h="273428">
                <a:tc>
                  <a:txBody>
                    <a:bodyPr/>
                    <a:lstStyle/>
                    <a:p>
                      <a:r>
                        <a:rPr lang="en-US" sz="1200" dirty="0"/>
                        <a:t>Task</a:t>
                      </a:r>
                    </a:p>
                  </a:txBody>
                  <a:tcPr/>
                </a:tc>
                <a:tc>
                  <a:txBody>
                    <a:bodyPr/>
                    <a:lstStyle/>
                    <a:p>
                      <a:r>
                        <a:rPr lang="en-US" sz="1200" dirty="0"/>
                        <a:t>CAP-4</a:t>
                      </a:r>
                    </a:p>
                  </a:txBody>
                  <a:tcPr/>
                </a:tc>
                <a:tc>
                  <a:txBody>
                    <a:bodyPr/>
                    <a:lstStyle/>
                    <a:p>
                      <a:r>
                        <a:rPr lang="en-US" sz="1200" dirty="0"/>
                        <a:t>Add more training data</a:t>
                      </a:r>
                    </a:p>
                  </a:txBody>
                  <a:tcPr/>
                </a:tc>
                <a:extLst>
                  <a:ext uri="{0D108BD9-81ED-4DB2-BD59-A6C34878D82A}">
                    <a16:rowId xmlns:a16="http://schemas.microsoft.com/office/drawing/2014/main" val="4223691947"/>
                  </a:ext>
                </a:extLst>
              </a:tr>
              <a:tr h="273428">
                <a:tc>
                  <a:txBody>
                    <a:bodyPr/>
                    <a:lstStyle/>
                    <a:p>
                      <a:r>
                        <a:rPr lang="en-US" sz="1200" dirty="0"/>
                        <a:t>Task</a:t>
                      </a:r>
                    </a:p>
                  </a:txBody>
                  <a:tcPr/>
                </a:tc>
                <a:tc>
                  <a:txBody>
                    <a:bodyPr/>
                    <a:lstStyle/>
                    <a:p>
                      <a:r>
                        <a:rPr lang="en-US" sz="1200" dirty="0"/>
                        <a:t>CAP-9</a:t>
                      </a:r>
                    </a:p>
                  </a:txBody>
                  <a:tcPr/>
                </a:tc>
                <a:tc>
                  <a:txBody>
                    <a:bodyPr/>
                    <a:lstStyle/>
                    <a:p>
                      <a:r>
                        <a:rPr lang="en-US" sz="1200" dirty="0"/>
                        <a:t>Implement Back End Web Hosting</a:t>
                      </a:r>
                    </a:p>
                  </a:txBody>
                  <a:tcPr/>
                </a:tc>
                <a:extLst>
                  <a:ext uri="{0D108BD9-81ED-4DB2-BD59-A6C34878D82A}">
                    <a16:rowId xmlns:a16="http://schemas.microsoft.com/office/drawing/2014/main" val="3529769671"/>
                  </a:ext>
                </a:extLst>
              </a:tr>
              <a:tr h="273428">
                <a:tc>
                  <a:txBody>
                    <a:bodyPr/>
                    <a:lstStyle/>
                    <a:p>
                      <a:r>
                        <a:rPr lang="en-US" sz="1200" dirty="0"/>
                        <a:t>Task</a:t>
                      </a:r>
                    </a:p>
                  </a:txBody>
                  <a:tcPr/>
                </a:tc>
                <a:tc>
                  <a:txBody>
                    <a:bodyPr/>
                    <a:lstStyle/>
                    <a:p>
                      <a:r>
                        <a:rPr lang="en-US" sz="1200" dirty="0"/>
                        <a:t>CAP-10</a:t>
                      </a:r>
                    </a:p>
                  </a:txBody>
                  <a:tcPr/>
                </a:tc>
                <a:tc>
                  <a:txBody>
                    <a:bodyPr/>
                    <a:lstStyle/>
                    <a:p>
                      <a:r>
                        <a:rPr lang="en-US" sz="1200" dirty="0"/>
                        <a:t>Implement Front End Web Hosting</a:t>
                      </a:r>
                    </a:p>
                  </a:txBody>
                  <a:tcPr/>
                </a:tc>
                <a:extLst>
                  <a:ext uri="{0D108BD9-81ED-4DB2-BD59-A6C34878D82A}">
                    <a16:rowId xmlns:a16="http://schemas.microsoft.com/office/drawing/2014/main" val="2978268833"/>
                  </a:ext>
                </a:extLst>
              </a:tr>
              <a:tr h="273428">
                <a:tc>
                  <a:txBody>
                    <a:bodyPr/>
                    <a:lstStyle/>
                    <a:p>
                      <a:r>
                        <a:rPr lang="en-US" sz="1200" dirty="0"/>
                        <a:t>Task</a:t>
                      </a:r>
                    </a:p>
                  </a:txBody>
                  <a:tcPr/>
                </a:tc>
                <a:tc>
                  <a:txBody>
                    <a:bodyPr/>
                    <a:lstStyle/>
                    <a:p>
                      <a:r>
                        <a:rPr lang="en-US" sz="1200" dirty="0"/>
                        <a:t>CAP-14</a:t>
                      </a:r>
                    </a:p>
                  </a:txBody>
                  <a:tcPr/>
                </a:tc>
                <a:tc>
                  <a:txBody>
                    <a:bodyPr/>
                    <a:lstStyle/>
                    <a:p>
                      <a:r>
                        <a:rPr lang="en-US" sz="1200" dirty="0"/>
                        <a:t>Enforce consistent coding style</a:t>
                      </a:r>
                    </a:p>
                  </a:txBody>
                  <a:tcPr/>
                </a:tc>
                <a:extLst>
                  <a:ext uri="{0D108BD9-81ED-4DB2-BD59-A6C34878D82A}">
                    <a16:rowId xmlns:a16="http://schemas.microsoft.com/office/drawing/2014/main" val="498217429"/>
                  </a:ext>
                </a:extLst>
              </a:tr>
              <a:tr h="273428">
                <a:tc>
                  <a:txBody>
                    <a:bodyPr/>
                    <a:lstStyle/>
                    <a:p>
                      <a:r>
                        <a:rPr lang="en-US" sz="1200" dirty="0"/>
                        <a:t>Task</a:t>
                      </a:r>
                    </a:p>
                  </a:txBody>
                  <a:tcPr/>
                </a:tc>
                <a:tc>
                  <a:txBody>
                    <a:bodyPr/>
                    <a:lstStyle/>
                    <a:p>
                      <a:r>
                        <a:rPr lang="en-US" sz="1200" dirty="0"/>
                        <a:t>CAP-15</a:t>
                      </a:r>
                    </a:p>
                  </a:txBody>
                  <a:tcPr/>
                </a:tc>
                <a:tc>
                  <a:txBody>
                    <a:bodyPr/>
                    <a:lstStyle/>
                    <a:p>
                      <a:r>
                        <a:rPr lang="en-US" sz="1200" dirty="0"/>
                        <a:t>Unit testing: Back End</a:t>
                      </a:r>
                    </a:p>
                  </a:txBody>
                  <a:tcPr/>
                </a:tc>
                <a:extLst>
                  <a:ext uri="{0D108BD9-81ED-4DB2-BD59-A6C34878D82A}">
                    <a16:rowId xmlns:a16="http://schemas.microsoft.com/office/drawing/2014/main" val="3644403051"/>
                  </a:ext>
                </a:extLst>
              </a:tr>
              <a:tr h="273428">
                <a:tc>
                  <a:txBody>
                    <a:bodyPr/>
                    <a:lstStyle/>
                    <a:p>
                      <a:r>
                        <a:rPr lang="en-US" sz="1200" dirty="0"/>
                        <a:t>Task</a:t>
                      </a:r>
                    </a:p>
                  </a:txBody>
                  <a:tcPr/>
                </a:tc>
                <a:tc>
                  <a:txBody>
                    <a:bodyPr/>
                    <a:lstStyle/>
                    <a:p>
                      <a:r>
                        <a:rPr lang="en-US" sz="1200" dirty="0"/>
                        <a:t>CAP-16</a:t>
                      </a:r>
                    </a:p>
                  </a:txBody>
                  <a:tcPr/>
                </a:tc>
                <a:tc>
                  <a:txBody>
                    <a:bodyPr/>
                    <a:lstStyle/>
                    <a:p>
                      <a:r>
                        <a:rPr lang="en-US" sz="1200" dirty="0"/>
                        <a:t>End-to-End testing: Front End</a:t>
                      </a:r>
                    </a:p>
                  </a:txBody>
                  <a:tcPr/>
                </a:tc>
                <a:extLst>
                  <a:ext uri="{0D108BD9-81ED-4DB2-BD59-A6C34878D82A}">
                    <a16:rowId xmlns:a16="http://schemas.microsoft.com/office/drawing/2014/main" val="3730804628"/>
                  </a:ext>
                </a:extLst>
              </a:tr>
              <a:tr h="273428">
                <a:tc>
                  <a:txBody>
                    <a:bodyPr/>
                    <a:lstStyle/>
                    <a:p>
                      <a:r>
                        <a:rPr lang="en-US" sz="1200" dirty="0"/>
                        <a:t>Task</a:t>
                      </a:r>
                    </a:p>
                  </a:txBody>
                  <a:tcPr/>
                </a:tc>
                <a:tc>
                  <a:txBody>
                    <a:bodyPr/>
                    <a:lstStyle/>
                    <a:p>
                      <a:r>
                        <a:rPr lang="en-US" sz="1200" dirty="0"/>
                        <a:t>CAP-17</a:t>
                      </a:r>
                    </a:p>
                  </a:txBody>
                  <a:tcPr/>
                </a:tc>
                <a:tc>
                  <a:txBody>
                    <a:bodyPr/>
                    <a:lstStyle/>
                    <a:p>
                      <a:r>
                        <a:rPr lang="en-US" sz="1200" dirty="0"/>
                        <a:t>End-to-End testing: Back End</a:t>
                      </a:r>
                    </a:p>
                  </a:txBody>
                  <a:tcPr/>
                </a:tc>
                <a:extLst>
                  <a:ext uri="{0D108BD9-81ED-4DB2-BD59-A6C34878D82A}">
                    <a16:rowId xmlns:a16="http://schemas.microsoft.com/office/drawing/2014/main" val="2135075987"/>
                  </a:ext>
                </a:extLst>
              </a:tr>
              <a:tr h="273428">
                <a:tc>
                  <a:txBody>
                    <a:bodyPr/>
                    <a:lstStyle/>
                    <a:p>
                      <a:r>
                        <a:rPr lang="en-US" sz="1200" dirty="0"/>
                        <a:t>Task</a:t>
                      </a:r>
                    </a:p>
                  </a:txBody>
                  <a:tcPr/>
                </a:tc>
                <a:tc>
                  <a:txBody>
                    <a:bodyPr/>
                    <a:lstStyle/>
                    <a:p>
                      <a:r>
                        <a:rPr lang="en-US" sz="1200" dirty="0"/>
                        <a:t>CAP-27</a:t>
                      </a:r>
                    </a:p>
                  </a:txBody>
                  <a:tcPr/>
                </a:tc>
                <a:tc>
                  <a:txBody>
                    <a:bodyPr/>
                    <a:lstStyle/>
                    <a:p>
                      <a:r>
                        <a:rPr lang="en-US" sz="1200" dirty="0"/>
                        <a:t>Capacitor/Cordova Implementation</a:t>
                      </a:r>
                    </a:p>
                  </a:txBody>
                  <a:tcPr/>
                </a:tc>
                <a:extLst>
                  <a:ext uri="{0D108BD9-81ED-4DB2-BD59-A6C34878D82A}">
                    <a16:rowId xmlns:a16="http://schemas.microsoft.com/office/drawing/2014/main" val="2448612215"/>
                  </a:ext>
                </a:extLst>
              </a:tr>
              <a:tr h="273428">
                <a:tc>
                  <a:txBody>
                    <a:bodyPr/>
                    <a:lstStyle/>
                    <a:p>
                      <a:r>
                        <a:rPr lang="en-US" sz="1200" dirty="0"/>
                        <a:t>Task</a:t>
                      </a:r>
                    </a:p>
                  </a:txBody>
                  <a:tcPr/>
                </a:tc>
                <a:tc>
                  <a:txBody>
                    <a:bodyPr/>
                    <a:lstStyle/>
                    <a:p>
                      <a:r>
                        <a:rPr lang="en-US" sz="1200" dirty="0"/>
                        <a:t>CAP-28</a:t>
                      </a:r>
                    </a:p>
                  </a:txBody>
                  <a:tcPr/>
                </a:tc>
                <a:tc>
                  <a:txBody>
                    <a:bodyPr/>
                    <a:lstStyle/>
                    <a:p>
                      <a:r>
                        <a:rPr lang="en-US" sz="1200" dirty="0"/>
                        <a:t>Add API Key</a:t>
                      </a:r>
                    </a:p>
                  </a:txBody>
                  <a:tcPr/>
                </a:tc>
                <a:extLst>
                  <a:ext uri="{0D108BD9-81ED-4DB2-BD59-A6C34878D82A}">
                    <a16:rowId xmlns:a16="http://schemas.microsoft.com/office/drawing/2014/main" val="3714265958"/>
                  </a:ext>
                </a:extLst>
              </a:tr>
              <a:tr h="273428">
                <a:tc>
                  <a:txBody>
                    <a:bodyPr/>
                    <a:lstStyle/>
                    <a:p>
                      <a:r>
                        <a:rPr lang="en-US" sz="1200" dirty="0"/>
                        <a:t>Task</a:t>
                      </a:r>
                    </a:p>
                  </a:txBody>
                  <a:tcPr/>
                </a:tc>
                <a:tc>
                  <a:txBody>
                    <a:bodyPr/>
                    <a:lstStyle/>
                    <a:p>
                      <a:r>
                        <a:rPr lang="en-US" sz="1200" dirty="0"/>
                        <a:t>CAP-35</a:t>
                      </a:r>
                    </a:p>
                  </a:txBody>
                  <a:tcPr/>
                </a:tc>
                <a:tc>
                  <a:txBody>
                    <a:bodyPr/>
                    <a:lstStyle/>
                    <a:p>
                      <a:r>
                        <a:rPr lang="en-US" sz="1200" dirty="0"/>
                        <a:t>AWS S3 Buckets</a:t>
                      </a:r>
                    </a:p>
                  </a:txBody>
                  <a:tcPr/>
                </a:tc>
                <a:extLst>
                  <a:ext uri="{0D108BD9-81ED-4DB2-BD59-A6C34878D82A}">
                    <a16:rowId xmlns:a16="http://schemas.microsoft.com/office/drawing/2014/main" val="3731345503"/>
                  </a:ext>
                </a:extLst>
              </a:tr>
            </a:tbl>
          </a:graphicData>
        </a:graphic>
      </p:graphicFrame>
    </p:spTree>
    <p:extLst>
      <p:ext uri="{BB962C8B-B14F-4D97-AF65-F5344CB8AC3E}">
        <p14:creationId xmlns:p14="http://schemas.microsoft.com/office/powerpoint/2010/main" val="434641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A443-3ED4-66A5-8F65-7702D64963D6}"/>
              </a:ext>
            </a:extLst>
          </p:cNvPr>
          <p:cNvSpPr>
            <a:spLocks noGrp="1"/>
          </p:cNvSpPr>
          <p:nvPr>
            <p:ph type="title"/>
          </p:nvPr>
        </p:nvSpPr>
        <p:spPr/>
        <p:txBody>
          <a:bodyPr>
            <a:normAutofit fontScale="90000"/>
          </a:bodyPr>
          <a:lstStyle/>
          <a:p>
            <a:r>
              <a:rPr lang="en-US" dirty="0"/>
              <a:t>Catalyst 2 Backlog</a:t>
            </a:r>
          </a:p>
        </p:txBody>
      </p:sp>
      <p:graphicFrame>
        <p:nvGraphicFramePr>
          <p:cNvPr id="3" name="Content Placeholder 2">
            <a:extLst>
              <a:ext uri="{FF2B5EF4-FFF2-40B4-BE49-F238E27FC236}">
                <a16:creationId xmlns:a16="http://schemas.microsoft.com/office/drawing/2014/main" id="{94E92984-19E0-DDD8-BD50-8D9EFDD7A3B6}"/>
              </a:ext>
            </a:extLst>
          </p:cNvPr>
          <p:cNvGraphicFramePr>
            <a:graphicFrameLocks noGrp="1"/>
          </p:cNvGraphicFramePr>
          <p:nvPr>
            <p:ph sz="quarter" idx="14"/>
            <p:extLst>
              <p:ext uri="{D42A27DB-BD31-4B8C-83A1-F6EECF244321}">
                <p14:modId xmlns:p14="http://schemas.microsoft.com/office/powerpoint/2010/main" val="1732734619"/>
              </p:ext>
            </p:extLst>
          </p:nvPr>
        </p:nvGraphicFramePr>
        <p:xfrm>
          <a:off x="1547971" y="1312391"/>
          <a:ext cx="9096058" cy="5256315"/>
        </p:xfrm>
        <a:graphic>
          <a:graphicData uri="http://schemas.openxmlformats.org/drawingml/2006/table">
            <a:tbl>
              <a:tblPr firstRow="1" bandRow="1">
                <a:tableStyleId>{F5AB1C69-6EDB-4FF4-983F-18BD219EF322}</a:tableStyleId>
              </a:tblPr>
              <a:tblGrid>
                <a:gridCol w="1246269">
                  <a:extLst>
                    <a:ext uri="{9D8B030D-6E8A-4147-A177-3AD203B41FA5}">
                      <a16:colId xmlns:a16="http://schemas.microsoft.com/office/drawing/2014/main" val="1967459379"/>
                    </a:ext>
                  </a:extLst>
                </a:gridCol>
                <a:gridCol w="1037952">
                  <a:extLst>
                    <a:ext uri="{9D8B030D-6E8A-4147-A177-3AD203B41FA5}">
                      <a16:colId xmlns:a16="http://schemas.microsoft.com/office/drawing/2014/main" val="4004725101"/>
                    </a:ext>
                  </a:extLst>
                </a:gridCol>
                <a:gridCol w="6811837">
                  <a:extLst>
                    <a:ext uri="{9D8B030D-6E8A-4147-A177-3AD203B41FA5}">
                      <a16:colId xmlns:a16="http://schemas.microsoft.com/office/drawing/2014/main" val="395398863"/>
                    </a:ext>
                  </a:extLst>
                </a:gridCol>
              </a:tblGrid>
              <a:tr h="273428">
                <a:tc>
                  <a:txBody>
                    <a:bodyPr/>
                    <a:lstStyle/>
                    <a:p>
                      <a:r>
                        <a:rPr lang="en-US" sz="1200" b="0" dirty="0"/>
                        <a:t>Issue Type</a:t>
                      </a:r>
                    </a:p>
                  </a:txBody>
                  <a:tcPr/>
                </a:tc>
                <a:tc>
                  <a:txBody>
                    <a:bodyPr/>
                    <a:lstStyle/>
                    <a:p>
                      <a:r>
                        <a:rPr lang="en-US" sz="1200" b="0" dirty="0"/>
                        <a:t>Key</a:t>
                      </a:r>
                    </a:p>
                  </a:txBody>
                  <a:tcPr/>
                </a:tc>
                <a:tc>
                  <a:txBody>
                    <a:bodyPr/>
                    <a:lstStyle/>
                    <a:p>
                      <a:r>
                        <a:rPr lang="en-US" sz="1200" b="0" dirty="0"/>
                        <a:t>Description</a:t>
                      </a:r>
                    </a:p>
                  </a:txBody>
                  <a:tcPr/>
                </a:tc>
                <a:extLst>
                  <a:ext uri="{0D108BD9-81ED-4DB2-BD59-A6C34878D82A}">
                    <a16:rowId xmlns:a16="http://schemas.microsoft.com/office/drawing/2014/main" val="3971697044"/>
                  </a:ext>
                </a:extLst>
              </a:tr>
              <a:tr h="471945">
                <a:tc>
                  <a:txBody>
                    <a:bodyPr/>
                    <a:lstStyle/>
                    <a:p>
                      <a:r>
                        <a:rPr lang="en-US" sz="1200" dirty="0"/>
                        <a:t>Story</a:t>
                      </a:r>
                    </a:p>
                  </a:txBody>
                  <a:tcPr/>
                </a:tc>
                <a:tc>
                  <a:txBody>
                    <a:bodyPr/>
                    <a:lstStyle/>
                    <a:p>
                      <a:r>
                        <a:rPr lang="en-US" sz="1200" dirty="0"/>
                        <a:t>CAP-44</a:t>
                      </a:r>
                    </a:p>
                  </a:txBody>
                  <a:tcPr/>
                </a:tc>
                <a:tc>
                  <a:txBody>
                    <a:bodyPr/>
                    <a:lstStyle/>
                    <a:p>
                      <a:r>
                        <a:rPr lang="en-US" sz="1200" dirty="0"/>
                        <a:t>As a user I want to take a photo and send it without having the photo save to my phone first</a:t>
                      </a:r>
                    </a:p>
                  </a:txBody>
                  <a:tcPr/>
                </a:tc>
                <a:extLst>
                  <a:ext uri="{0D108BD9-81ED-4DB2-BD59-A6C34878D82A}">
                    <a16:rowId xmlns:a16="http://schemas.microsoft.com/office/drawing/2014/main" val="3858281392"/>
                  </a:ext>
                </a:extLst>
              </a:tr>
              <a:tr h="471945">
                <a:tc>
                  <a:txBody>
                    <a:bodyPr/>
                    <a:lstStyle/>
                    <a:p>
                      <a:r>
                        <a:rPr lang="en-US" sz="1200" dirty="0"/>
                        <a:t>Story</a:t>
                      </a:r>
                    </a:p>
                  </a:txBody>
                  <a:tcPr/>
                </a:tc>
                <a:tc>
                  <a:txBody>
                    <a:bodyPr/>
                    <a:lstStyle/>
                    <a:p>
                      <a:r>
                        <a:rPr lang="en-US" sz="1200" dirty="0"/>
                        <a:t>CAP-40</a:t>
                      </a:r>
                    </a:p>
                  </a:txBody>
                  <a:tcPr/>
                </a:tc>
                <a:tc>
                  <a:txBody>
                    <a:bodyPr/>
                    <a:lstStyle/>
                    <a:p>
                      <a:r>
                        <a:rPr lang="en-US" sz="1200" dirty="0"/>
                        <a:t>As a user I want this to have reliable and provide information about the data</a:t>
                      </a:r>
                    </a:p>
                  </a:txBody>
                  <a:tcPr/>
                </a:tc>
                <a:extLst>
                  <a:ext uri="{0D108BD9-81ED-4DB2-BD59-A6C34878D82A}">
                    <a16:rowId xmlns:a16="http://schemas.microsoft.com/office/drawing/2014/main" val="1250157760"/>
                  </a:ext>
                </a:extLst>
              </a:tr>
              <a:tr h="273428">
                <a:tc>
                  <a:txBody>
                    <a:bodyPr/>
                    <a:lstStyle/>
                    <a:p>
                      <a:r>
                        <a:rPr lang="en-US" sz="1200" dirty="0"/>
                        <a:t>Story</a:t>
                      </a:r>
                    </a:p>
                  </a:txBody>
                  <a:tcPr/>
                </a:tc>
                <a:tc>
                  <a:txBody>
                    <a:bodyPr/>
                    <a:lstStyle/>
                    <a:p>
                      <a:r>
                        <a:rPr lang="en-US" sz="1200" dirty="0"/>
                        <a:t>CAP-39</a:t>
                      </a:r>
                    </a:p>
                  </a:txBody>
                  <a:tcPr/>
                </a:tc>
                <a:tc>
                  <a:txBody>
                    <a:bodyPr/>
                    <a:lstStyle/>
                    <a:p>
                      <a:r>
                        <a:rPr lang="en-US" sz="1200" dirty="0"/>
                        <a:t>As a user I want to have instant feedback as well as detailed feedback</a:t>
                      </a:r>
                    </a:p>
                  </a:txBody>
                  <a:tcPr/>
                </a:tc>
                <a:extLst>
                  <a:ext uri="{0D108BD9-81ED-4DB2-BD59-A6C34878D82A}">
                    <a16:rowId xmlns:a16="http://schemas.microsoft.com/office/drawing/2014/main" val="3239483111"/>
                  </a:ext>
                </a:extLst>
              </a:tr>
              <a:tr h="471945">
                <a:tc>
                  <a:txBody>
                    <a:bodyPr/>
                    <a:lstStyle/>
                    <a:p>
                      <a:r>
                        <a:rPr lang="en-US" sz="1200" dirty="0"/>
                        <a:t>Story</a:t>
                      </a:r>
                    </a:p>
                  </a:txBody>
                  <a:tcPr/>
                </a:tc>
                <a:tc>
                  <a:txBody>
                    <a:bodyPr/>
                    <a:lstStyle/>
                    <a:p>
                      <a:r>
                        <a:rPr lang="en-US" sz="1200" dirty="0"/>
                        <a:t>CAP-38</a:t>
                      </a:r>
                    </a:p>
                  </a:txBody>
                  <a:tcPr/>
                </a:tc>
                <a:tc>
                  <a:txBody>
                    <a:bodyPr/>
                    <a:lstStyle/>
                    <a:p>
                      <a:r>
                        <a:rPr lang="en-US" sz="1200" dirty="0"/>
                        <a:t>As a user I want to chat with someone or find out more information regarding the website</a:t>
                      </a:r>
                    </a:p>
                  </a:txBody>
                  <a:tcPr/>
                </a:tc>
                <a:extLst>
                  <a:ext uri="{0D108BD9-81ED-4DB2-BD59-A6C34878D82A}">
                    <a16:rowId xmlns:a16="http://schemas.microsoft.com/office/drawing/2014/main" val="3500781975"/>
                  </a:ext>
                </a:extLst>
              </a:tr>
              <a:tr h="273428">
                <a:tc>
                  <a:txBody>
                    <a:bodyPr/>
                    <a:lstStyle/>
                    <a:p>
                      <a:r>
                        <a:rPr lang="en-US" sz="1200" dirty="0"/>
                        <a:t>Task</a:t>
                      </a:r>
                    </a:p>
                  </a:txBody>
                  <a:tcPr/>
                </a:tc>
                <a:tc>
                  <a:txBody>
                    <a:bodyPr/>
                    <a:lstStyle/>
                    <a:p>
                      <a:r>
                        <a:rPr lang="en-US" sz="1200" dirty="0"/>
                        <a:t>CAP-30</a:t>
                      </a:r>
                    </a:p>
                  </a:txBody>
                  <a:tcPr/>
                </a:tc>
                <a:tc>
                  <a:txBody>
                    <a:bodyPr/>
                    <a:lstStyle/>
                    <a:p>
                      <a:r>
                        <a:rPr lang="en-US" sz="1200" dirty="0"/>
                        <a:t>Implement Ion Loading</a:t>
                      </a:r>
                    </a:p>
                  </a:txBody>
                  <a:tcPr/>
                </a:tc>
                <a:extLst>
                  <a:ext uri="{0D108BD9-81ED-4DB2-BD59-A6C34878D82A}">
                    <a16:rowId xmlns:a16="http://schemas.microsoft.com/office/drawing/2014/main" val="3746153235"/>
                  </a:ext>
                </a:extLst>
              </a:tr>
              <a:tr h="273428">
                <a:tc>
                  <a:txBody>
                    <a:bodyPr/>
                    <a:lstStyle/>
                    <a:p>
                      <a:r>
                        <a:rPr lang="en-US" sz="1200" dirty="0"/>
                        <a:t>Task</a:t>
                      </a:r>
                    </a:p>
                  </a:txBody>
                  <a:tcPr/>
                </a:tc>
                <a:tc>
                  <a:txBody>
                    <a:bodyPr/>
                    <a:lstStyle/>
                    <a:p>
                      <a:r>
                        <a:rPr lang="en-US" sz="1200" dirty="0"/>
                        <a:t>CAP-3</a:t>
                      </a:r>
                    </a:p>
                  </a:txBody>
                  <a:tcPr/>
                </a:tc>
                <a:tc>
                  <a:txBody>
                    <a:bodyPr/>
                    <a:lstStyle/>
                    <a:p>
                      <a:r>
                        <a:rPr lang="en-US" sz="1200" dirty="0"/>
                        <a:t>Add a new model to optimize</a:t>
                      </a:r>
                    </a:p>
                  </a:txBody>
                  <a:tcPr/>
                </a:tc>
                <a:extLst>
                  <a:ext uri="{0D108BD9-81ED-4DB2-BD59-A6C34878D82A}">
                    <a16:rowId xmlns:a16="http://schemas.microsoft.com/office/drawing/2014/main" val="296945754"/>
                  </a:ext>
                </a:extLst>
              </a:tr>
              <a:tr h="273428">
                <a:tc>
                  <a:txBody>
                    <a:bodyPr/>
                    <a:lstStyle/>
                    <a:p>
                      <a:r>
                        <a:rPr lang="en-US" sz="1200" dirty="0"/>
                        <a:t>Task</a:t>
                      </a:r>
                    </a:p>
                  </a:txBody>
                  <a:tcPr/>
                </a:tc>
                <a:tc>
                  <a:txBody>
                    <a:bodyPr/>
                    <a:lstStyle/>
                    <a:p>
                      <a:r>
                        <a:rPr lang="en-US" sz="1200" dirty="0"/>
                        <a:t>CAP-4</a:t>
                      </a:r>
                    </a:p>
                  </a:txBody>
                  <a:tcPr/>
                </a:tc>
                <a:tc>
                  <a:txBody>
                    <a:bodyPr/>
                    <a:lstStyle/>
                    <a:p>
                      <a:r>
                        <a:rPr lang="en-US" sz="1200" dirty="0"/>
                        <a:t>Add more training data</a:t>
                      </a:r>
                    </a:p>
                  </a:txBody>
                  <a:tcPr/>
                </a:tc>
                <a:extLst>
                  <a:ext uri="{0D108BD9-81ED-4DB2-BD59-A6C34878D82A}">
                    <a16:rowId xmlns:a16="http://schemas.microsoft.com/office/drawing/2014/main" val="4223691947"/>
                  </a:ext>
                </a:extLst>
              </a:tr>
              <a:tr h="273428">
                <a:tc>
                  <a:txBody>
                    <a:bodyPr/>
                    <a:lstStyle/>
                    <a:p>
                      <a:r>
                        <a:rPr lang="en-US" sz="1200" dirty="0"/>
                        <a:t>Task</a:t>
                      </a:r>
                    </a:p>
                  </a:txBody>
                  <a:tcPr/>
                </a:tc>
                <a:tc>
                  <a:txBody>
                    <a:bodyPr/>
                    <a:lstStyle/>
                    <a:p>
                      <a:r>
                        <a:rPr lang="en-US" sz="1200" dirty="0"/>
                        <a:t>CAP-9</a:t>
                      </a:r>
                    </a:p>
                  </a:txBody>
                  <a:tcPr/>
                </a:tc>
                <a:tc>
                  <a:txBody>
                    <a:bodyPr/>
                    <a:lstStyle/>
                    <a:p>
                      <a:r>
                        <a:rPr lang="en-US" sz="1200" dirty="0"/>
                        <a:t>Implement Back End Web Hosting</a:t>
                      </a:r>
                    </a:p>
                  </a:txBody>
                  <a:tcPr/>
                </a:tc>
                <a:extLst>
                  <a:ext uri="{0D108BD9-81ED-4DB2-BD59-A6C34878D82A}">
                    <a16:rowId xmlns:a16="http://schemas.microsoft.com/office/drawing/2014/main" val="3529769671"/>
                  </a:ext>
                </a:extLst>
              </a:tr>
              <a:tr h="273428">
                <a:tc>
                  <a:txBody>
                    <a:bodyPr/>
                    <a:lstStyle/>
                    <a:p>
                      <a:r>
                        <a:rPr lang="en-US" sz="1200" dirty="0"/>
                        <a:t>Task</a:t>
                      </a:r>
                    </a:p>
                  </a:txBody>
                  <a:tcPr/>
                </a:tc>
                <a:tc>
                  <a:txBody>
                    <a:bodyPr/>
                    <a:lstStyle/>
                    <a:p>
                      <a:r>
                        <a:rPr lang="en-US" sz="1200" dirty="0"/>
                        <a:t>CAP-10</a:t>
                      </a:r>
                    </a:p>
                  </a:txBody>
                  <a:tcPr/>
                </a:tc>
                <a:tc>
                  <a:txBody>
                    <a:bodyPr/>
                    <a:lstStyle/>
                    <a:p>
                      <a:r>
                        <a:rPr lang="en-US" sz="1200" dirty="0"/>
                        <a:t>Implement Front End Web Hosting</a:t>
                      </a:r>
                    </a:p>
                  </a:txBody>
                  <a:tcPr/>
                </a:tc>
                <a:extLst>
                  <a:ext uri="{0D108BD9-81ED-4DB2-BD59-A6C34878D82A}">
                    <a16:rowId xmlns:a16="http://schemas.microsoft.com/office/drawing/2014/main" val="2978268833"/>
                  </a:ext>
                </a:extLst>
              </a:tr>
              <a:tr h="273428">
                <a:tc>
                  <a:txBody>
                    <a:bodyPr/>
                    <a:lstStyle/>
                    <a:p>
                      <a:r>
                        <a:rPr lang="en-US" sz="1200" dirty="0"/>
                        <a:t>Task</a:t>
                      </a:r>
                    </a:p>
                  </a:txBody>
                  <a:tcPr/>
                </a:tc>
                <a:tc>
                  <a:txBody>
                    <a:bodyPr/>
                    <a:lstStyle/>
                    <a:p>
                      <a:r>
                        <a:rPr lang="en-US" sz="1200" dirty="0"/>
                        <a:t>CAP-14</a:t>
                      </a:r>
                    </a:p>
                  </a:txBody>
                  <a:tcPr/>
                </a:tc>
                <a:tc>
                  <a:txBody>
                    <a:bodyPr/>
                    <a:lstStyle/>
                    <a:p>
                      <a:r>
                        <a:rPr lang="en-US" sz="1200" dirty="0"/>
                        <a:t>Enforce consistent coding style</a:t>
                      </a:r>
                    </a:p>
                  </a:txBody>
                  <a:tcPr/>
                </a:tc>
                <a:extLst>
                  <a:ext uri="{0D108BD9-81ED-4DB2-BD59-A6C34878D82A}">
                    <a16:rowId xmlns:a16="http://schemas.microsoft.com/office/drawing/2014/main" val="498217429"/>
                  </a:ext>
                </a:extLst>
              </a:tr>
              <a:tr h="273428">
                <a:tc>
                  <a:txBody>
                    <a:bodyPr/>
                    <a:lstStyle/>
                    <a:p>
                      <a:r>
                        <a:rPr lang="en-US" sz="1200" dirty="0"/>
                        <a:t>Task</a:t>
                      </a:r>
                    </a:p>
                  </a:txBody>
                  <a:tcPr/>
                </a:tc>
                <a:tc>
                  <a:txBody>
                    <a:bodyPr/>
                    <a:lstStyle/>
                    <a:p>
                      <a:r>
                        <a:rPr lang="en-US" sz="1200" dirty="0"/>
                        <a:t>CAP-15</a:t>
                      </a:r>
                    </a:p>
                  </a:txBody>
                  <a:tcPr/>
                </a:tc>
                <a:tc>
                  <a:txBody>
                    <a:bodyPr/>
                    <a:lstStyle/>
                    <a:p>
                      <a:r>
                        <a:rPr lang="en-US" sz="1200" dirty="0"/>
                        <a:t>Unit testing: Back End</a:t>
                      </a:r>
                    </a:p>
                  </a:txBody>
                  <a:tcPr/>
                </a:tc>
                <a:extLst>
                  <a:ext uri="{0D108BD9-81ED-4DB2-BD59-A6C34878D82A}">
                    <a16:rowId xmlns:a16="http://schemas.microsoft.com/office/drawing/2014/main" val="3644403051"/>
                  </a:ext>
                </a:extLst>
              </a:tr>
              <a:tr h="273428">
                <a:tc>
                  <a:txBody>
                    <a:bodyPr/>
                    <a:lstStyle/>
                    <a:p>
                      <a:r>
                        <a:rPr lang="en-US" sz="1200" dirty="0"/>
                        <a:t>Task</a:t>
                      </a:r>
                    </a:p>
                  </a:txBody>
                  <a:tcPr/>
                </a:tc>
                <a:tc>
                  <a:txBody>
                    <a:bodyPr/>
                    <a:lstStyle/>
                    <a:p>
                      <a:r>
                        <a:rPr lang="en-US" sz="1200" dirty="0"/>
                        <a:t>CAP-16</a:t>
                      </a:r>
                    </a:p>
                  </a:txBody>
                  <a:tcPr/>
                </a:tc>
                <a:tc>
                  <a:txBody>
                    <a:bodyPr/>
                    <a:lstStyle/>
                    <a:p>
                      <a:r>
                        <a:rPr lang="en-US" sz="1200" dirty="0"/>
                        <a:t>End-to-End testing: Front End</a:t>
                      </a:r>
                    </a:p>
                  </a:txBody>
                  <a:tcPr/>
                </a:tc>
                <a:extLst>
                  <a:ext uri="{0D108BD9-81ED-4DB2-BD59-A6C34878D82A}">
                    <a16:rowId xmlns:a16="http://schemas.microsoft.com/office/drawing/2014/main" val="3730804628"/>
                  </a:ext>
                </a:extLst>
              </a:tr>
              <a:tr h="273428">
                <a:tc>
                  <a:txBody>
                    <a:bodyPr/>
                    <a:lstStyle/>
                    <a:p>
                      <a:r>
                        <a:rPr lang="en-US" sz="1200" dirty="0"/>
                        <a:t>Task</a:t>
                      </a:r>
                    </a:p>
                  </a:txBody>
                  <a:tcPr/>
                </a:tc>
                <a:tc>
                  <a:txBody>
                    <a:bodyPr/>
                    <a:lstStyle/>
                    <a:p>
                      <a:r>
                        <a:rPr lang="en-US" sz="1200" dirty="0"/>
                        <a:t>CAP-17</a:t>
                      </a:r>
                    </a:p>
                  </a:txBody>
                  <a:tcPr/>
                </a:tc>
                <a:tc>
                  <a:txBody>
                    <a:bodyPr/>
                    <a:lstStyle/>
                    <a:p>
                      <a:r>
                        <a:rPr lang="en-US" sz="1200" dirty="0"/>
                        <a:t>End-to-End testing: Back End</a:t>
                      </a:r>
                    </a:p>
                  </a:txBody>
                  <a:tcPr/>
                </a:tc>
                <a:extLst>
                  <a:ext uri="{0D108BD9-81ED-4DB2-BD59-A6C34878D82A}">
                    <a16:rowId xmlns:a16="http://schemas.microsoft.com/office/drawing/2014/main" val="2135075987"/>
                  </a:ext>
                </a:extLst>
              </a:tr>
              <a:tr h="273428">
                <a:tc>
                  <a:txBody>
                    <a:bodyPr/>
                    <a:lstStyle/>
                    <a:p>
                      <a:r>
                        <a:rPr lang="en-US" sz="1200" dirty="0"/>
                        <a:t>Task</a:t>
                      </a:r>
                    </a:p>
                  </a:txBody>
                  <a:tcPr/>
                </a:tc>
                <a:tc>
                  <a:txBody>
                    <a:bodyPr/>
                    <a:lstStyle/>
                    <a:p>
                      <a:r>
                        <a:rPr lang="en-US" sz="1200" dirty="0"/>
                        <a:t>CAP-27</a:t>
                      </a:r>
                    </a:p>
                  </a:txBody>
                  <a:tcPr/>
                </a:tc>
                <a:tc>
                  <a:txBody>
                    <a:bodyPr/>
                    <a:lstStyle/>
                    <a:p>
                      <a:r>
                        <a:rPr lang="en-US" sz="1200" dirty="0"/>
                        <a:t>Capacitor/Cordova Implementation</a:t>
                      </a:r>
                    </a:p>
                  </a:txBody>
                  <a:tcPr/>
                </a:tc>
                <a:extLst>
                  <a:ext uri="{0D108BD9-81ED-4DB2-BD59-A6C34878D82A}">
                    <a16:rowId xmlns:a16="http://schemas.microsoft.com/office/drawing/2014/main" val="2448612215"/>
                  </a:ext>
                </a:extLst>
              </a:tr>
              <a:tr h="273428">
                <a:tc>
                  <a:txBody>
                    <a:bodyPr/>
                    <a:lstStyle/>
                    <a:p>
                      <a:r>
                        <a:rPr lang="en-US" sz="1200" dirty="0"/>
                        <a:t>Task</a:t>
                      </a:r>
                    </a:p>
                  </a:txBody>
                  <a:tcPr/>
                </a:tc>
                <a:tc>
                  <a:txBody>
                    <a:bodyPr/>
                    <a:lstStyle/>
                    <a:p>
                      <a:r>
                        <a:rPr lang="en-US" sz="1200" dirty="0"/>
                        <a:t>CAP-28</a:t>
                      </a:r>
                    </a:p>
                  </a:txBody>
                  <a:tcPr/>
                </a:tc>
                <a:tc>
                  <a:txBody>
                    <a:bodyPr/>
                    <a:lstStyle/>
                    <a:p>
                      <a:r>
                        <a:rPr lang="en-US" sz="1200" dirty="0"/>
                        <a:t>Add API Key</a:t>
                      </a:r>
                    </a:p>
                  </a:txBody>
                  <a:tcPr/>
                </a:tc>
                <a:extLst>
                  <a:ext uri="{0D108BD9-81ED-4DB2-BD59-A6C34878D82A}">
                    <a16:rowId xmlns:a16="http://schemas.microsoft.com/office/drawing/2014/main" val="3714265958"/>
                  </a:ext>
                </a:extLst>
              </a:tr>
              <a:tr h="273428">
                <a:tc>
                  <a:txBody>
                    <a:bodyPr/>
                    <a:lstStyle/>
                    <a:p>
                      <a:r>
                        <a:rPr lang="en-US" sz="1200" dirty="0"/>
                        <a:t>Task</a:t>
                      </a:r>
                    </a:p>
                  </a:txBody>
                  <a:tcPr/>
                </a:tc>
                <a:tc>
                  <a:txBody>
                    <a:bodyPr/>
                    <a:lstStyle/>
                    <a:p>
                      <a:r>
                        <a:rPr lang="en-US" sz="1200" dirty="0"/>
                        <a:t>CAP-35</a:t>
                      </a:r>
                    </a:p>
                  </a:txBody>
                  <a:tcPr/>
                </a:tc>
                <a:tc>
                  <a:txBody>
                    <a:bodyPr/>
                    <a:lstStyle/>
                    <a:p>
                      <a:r>
                        <a:rPr lang="en-US" sz="1200" dirty="0"/>
                        <a:t>AWS S3 Buckets</a:t>
                      </a:r>
                    </a:p>
                  </a:txBody>
                  <a:tcPr/>
                </a:tc>
                <a:extLst>
                  <a:ext uri="{0D108BD9-81ED-4DB2-BD59-A6C34878D82A}">
                    <a16:rowId xmlns:a16="http://schemas.microsoft.com/office/drawing/2014/main" val="3731345503"/>
                  </a:ext>
                </a:extLst>
              </a:tr>
            </a:tbl>
          </a:graphicData>
        </a:graphic>
      </p:graphicFrame>
    </p:spTree>
    <p:extLst>
      <p:ext uri="{BB962C8B-B14F-4D97-AF65-F5344CB8AC3E}">
        <p14:creationId xmlns:p14="http://schemas.microsoft.com/office/powerpoint/2010/main" val="1476859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993C-FDA9-2414-FDBD-396C79F8B4A6}"/>
              </a:ext>
            </a:extLst>
          </p:cNvPr>
          <p:cNvSpPr>
            <a:spLocks noGrp="1"/>
          </p:cNvSpPr>
          <p:nvPr>
            <p:ph type="title"/>
          </p:nvPr>
        </p:nvSpPr>
        <p:spPr/>
        <p:txBody>
          <a:bodyPr>
            <a:normAutofit fontScale="90000"/>
          </a:bodyPr>
          <a:lstStyle/>
          <a:p>
            <a:r>
              <a:rPr lang="en-US" dirty="0"/>
              <a:t>User Stories and Acceptance Criteria</a:t>
            </a:r>
          </a:p>
        </p:txBody>
      </p:sp>
      <p:graphicFrame>
        <p:nvGraphicFramePr>
          <p:cNvPr id="4" name="Table 4">
            <a:extLst>
              <a:ext uri="{FF2B5EF4-FFF2-40B4-BE49-F238E27FC236}">
                <a16:creationId xmlns:a16="http://schemas.microsoft.com/office/drawing/2014/main" id="{583F6ABE-46FE-804F-4895-058F0893CFB4}"/>
              </a:ext>
            </a:extLst>
          </p:cNvPr>
          <p:cNvGraphicFramePr>
            <a:graphicFrameLocks noGrp="1"/>
          </p:cNvGraphicFramePr>
          <p:nvPr>
            <p:ph sz="quarter" idx="14"/>
            <p:extLst>
              <p:ext uri="{D42A27DB-BD31-4B8C-83A1-F6EECF244321}">
                <p14:modId xmlns:p14="http://schemas.microsoft.com/office/powerpoint/2010/main" val="2839168900"/>
              </p:ext>
            </p:extLst>
          </p:nvPr>
        </p:nvGraphicFramePr>
        <p:xfrm>
          <a:off x="921352" y="1237816"/>
          <a:ext cx="10240634" cy="5305662"/>
        </p:xfrm>
        <a:graphic>
          <a:graphicData uri="http://schemas.openxmlformats.org/drawingml/2006/table">
            <a:tbl>
              <a:tblPr firstRow="1" bandRow="1">
                <a:tableStyleId>{F5AB1C69-6EDB-4FF4-983F-18BD219EF322}</a:tableStyleId>
              </a:tblPr>
              <a:tblGrid>
                <a:gridCol w="1398645">
                  <a:extLst>
                    <a:ext uri="{9D8B030D-6E8A-4147-A177-3AD203B41FA5}">
                      <a16:colId xmlns:a16="http://schemas.microsoft.com/office/drawing/2014/main" val="698021431"/>
                    </a:ext>
                  </a:extLst>
                </a:gridCol>
                <a:gridCol w="6547014">
                  <a:extLst>
                    <a:ext uri="{9D8B030D-6E8A-4147-A177-3AD203B41FA5}">
                      <a16:colId xmlns:a16="http://schemas.microsoft.com/office/drawing/2014/main" val="2296797370"/>
                    </a:ext>
                  </a:extLst>
                </a:gridCol>
                <a:gridCol w="1253085">
                  <a:extLst>
                    <a:ext uri="{9D8B030D-6E8A-4147-A177-3AD203B41FA5}">
                      <a16:colId xmlns:a16="http://schemas.microsoft.com/office/drawing/2014/main" val="1275091700"/>
                    </a:ext>
                  </a:extLst>
                </a:gridCol>
                <a:gridCol w="1041890">
                  <a:extLst>
                    <a:ext uri="{9D8B030D-6E8A-4147-A177-3AD203B41FA5}">
                      <a16:colId xmlns:a16="http://schemas.microsoft.com/office/drawing/2014/main" val="2408407743"/>
                    </a:ext>
                  </a:extLst>
                </a:gridCol>
              </a:tblGrid>
              <a:tr h="253782">
                <a:tc>
                  <a:txBody>
                    <a:bodyPr/>
                    <a:lstStyle/>
                    <a:p>
                      <a:r>
                        <a:rPr lang="en-US" sz="1050" b="0" dirty="0"/>
                        <a:t>User Story ID</a:t>
                      </a:r>
                    </a:p>
                  </a:txBody>
                  <a:tcPr/>
                </a:tc>
                <a:tc>
                  <a:txBody>
                    <a:bodyPr/>
                    <a:lstStyle/>
                    <a:p>
                      <a:r>
                        <a:rPr lang="en-US" sz="1050" b="0" dirty="0"/>
                        <a:t>Summary</a:t>
                      </a:r>
                    </a:p>
                  </a:txBody>
                  <a:tcPr/>
                </a:tc>
                <a:tc>
                  <a:txBody>
                    <a:bodyPr/>
                    <a:lstStyle/>
                    <a:p>
                      <a:r>
                        <a:rPr lang="en-US" sz="1050" b="0" dirty="0"/>
                        <a:t>Status</a:t>
                      </a:r>
                    </a:p>
                  </a:txBody>
                  <a:tcPr/>
                </a:tc>
                <a:tc>
                  <a:txBody>
                    <a:bodyPr/>
                    <a:lstStyle/>
                    <a:p>
                      <a:r>
                        <a:rPr lang="en-US" sz="1050" b="0" dirty="0"/>
                        <a:t>Place</a:t>
                      </a:r>
                    </a:p>
                  </a:txBody>
                  <a:tcPr/>
                </a:tc>
                <a:extLst>
                  <a:ext uri="{0D108BD9-81ED-4DB2-BD59-A6C34878D82A}">
                    <a16:rowId xmlns:a16="http://schemas.microsoft.com/office/drawing/2014/main" val="2948200886"/>
                  </a:ext>
                </a:extLst>
              </a:tr>
              <a:tr h="442305">
                <a:tc>
                  <a:txBody>
                    <a:bodyPr/>
                    <a:lstStyle/>
                    <a:p>
                      <a:pPr algn="l" fontAlgn="b"/>
                      <a:r>
                        <a:rPr lang="en-US" sz="1000" u="none" strike="noStrike" dirty="0">
                          <a:effectLst/>
                          <a:latin typeface="+mn-lt"/>
                        </a:rPr>
                        <a:t>CAP-37</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 so that it is convenient to use.</a:t>
                      </a:r>
                      <a:endParaRPr lang="en-US" sz="1000" b="0" i="0" u="none" strike="noStrike" dirty="0">
                        <a:solidFill>
                          <a:srgbClr val="000000"/>
                        </a:solidFill>
                        <a:effectLst/>
                        <a:latin typeface="+mn-lt"/>
                      </a:endParaRPr>
                    </a:p>
                    <a:p>
                      <a:pPr algn="l" fontAlgn="b"/>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User visiting website for the first time </a:t>
                      </a:r>
                    </a:p>
                    <a:p>
                      <a:pPr algn="l" fontAlgn="b"/>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website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adapt to what device I am using.</a:t>
                      </a:r>
                    </a:p>
                  </a:txBody>
                  <a:tcPr marL="2835" marR="2835" marT="2835" marB="0" anchor="b"/>
                </a:tc>
                <a:tc>
                  <a:txBody>
                    <a:bodyPr/>
                    <a:lstStyle/>
                    <a:p>
                      <a:r>
                        <a:rPr lang="en-US" sz="1000" dirty="0"/>
                        <a:t>Done</a:t>
                      </a:r>
                    </a:p>
                  </a:txBody>
                  <a:tcPr/>
                </a:tc>
                <a:tc>
                  <a:txBody>
                    <a:bodyPr/>
                    <a:lstStyle/>
                    <a:p>
                      <a:r>
                        <a:rPr lang="en-US" sz="1000" dirty="0"/>
                        <a:t>Platform</a:t>
                      </a:r>
                    </a:p>
                  </a:txBody>
                  <a:tcPr/>
                </a:tc>
                <a:extLst>
                  <a:ext uri="{0D108BD9-81ED-4DB2-BD59-A6C34878D82A}">
                    <a16:rowId xmlns:a16="http://schemas.microsoft.com/office/drawing/2014/main" val="2667140219"/>
                  </a:ext>
                </a:extLst>
              </a:tr>
              <a:tr h="525518">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 so that I know the limitations of this software.</a:t>
                      </a:r>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Anxious user who is health conscious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am about to upload an image for prediction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warn me about its limitation</a:t>
                      </a:r>
                    </a:p>
                  </a:txBody>
                  <a:tcPr marL="2835" marR="2835" marT="2835" marB="0" anchor="b"/>
                </a:tc>
                <a:tc>
                  <a:txBody>
                    <a:bodyPr/>
                    <a:lstStyle/>
                    <a:p>
                      <a:r>
                        <a:rPr lang="en-US" sz="1000" dirty="0"/>
                        <a:t>Done</a:t>
                      </a:r>
                    </a:p>
                  </a:txBody>
                  <a:tcPr/>
                </a:tc>
                <a:tc>
                  <a:txBody>
                    <a:bodyPr/>
                    <a:lstStyle/>
                    <a:p>
                      <a:r>
                        <a:rPr lang="en-US" sz="1000" dirty="0"/>
                        <a:t>Webpage</a:t>
                      </a:r>
                    </a:p>
                  </a:txBody>
                  <a:tcPr/>
                </a:tc>
                <a:extLst>
                  <a:ext uri="{0D108BD9-81ED-4DB2-BD59-A6C34878D82A}">
                    <a16:rowId xmlns:a16="http://schemas.microsoft.com/office/drawing/2014/main" val="3094661789"/>
                  </a:ext>
                </a:extLst>
              </a:tr>
              <a:tr h="546538">
                <a:tc>
                  <a:txBody>
                    <a:bodyPr/>
                    <a:lstStyle/>
                    <a:p>
                      <a:pPr algn="l" fontAlgn="b"/>
                      <a:r>
                        <a:rPr lang="en-US" sz="1000" u="none" strike="noStrike" dirty="0">
                          <a:effectLst/>
                          <a:latin typeface="+mn-lt"/>
                        </a:rPr>
                        <a:t>CAP-42</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 so that I don’t have to Google more information about what information I am looking at.</a:t>
                      </a:r>
                      <a:endParaRPr lang="en-US" sz="1000" b="0" i="0" u="none" strike="noStrike" dirty="0">
                        <a:solidFill>
                          <a:srgbClr val="000000"/>
                        </a:solidFill>
                        <a:effectLst/>
                        <a:latin typeface="+mn-lt"/>
                      </a:endParaRPr>
                    </a:p>
                    <a:p>
                      <a:pPr algn="l" fontAlgn="b"/>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First time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have clear information  </a:t>
                      </a:r>
                      <a:r>
                        <a:rPr lang="en-US" sz="1000" b="1" i="0" u="none" strike="noStrike" dirty="0">
                          <a:solidFill>
                            <a:srgbClr val="000000"/>
                          </a:solidFill>
                          <a:effectLst/>
                          <a:latin typeface="+mn-lt"/>
                        </a:rPr>
                        <a:t>And </a:t>
                      </a:r>
                      <a:r>
                        <a:rPr lang="en-US" sz="1000" b="0" i="0" u="none" strike="noStrike" dirty="0">
                          <a:solidFill>
                            <a:srgbClr val="000000"/>
                          </a:solidFill>
                          <a:effectLst/>
                          <a:latin typeface="+mn-lt"/>
                        </a:rPr>
                        <a:t>easy to digest information for a non-medical professional</a:t>
                      </a:r>
                    </a:p>
                  </a:txBody>
                  <a:tcPr marL="2835" marR="2835" marT="2835" marB="0" anchor="b"/>
                </a:tc>
                <a:tc>
                  <a:txBody>
                    <a:bodyPr/>
                    <a:lstStyle/>
                    <a:p>
                      <a:r>
                        <a:rPr lang="en-US" sz="1000" dirty="0"/>
                        <a:t>Done</a:t>
                      </a:r>
                    </a:p>
                  </a:txBody>
                  <a:tcPr/>
                </a:tc>
                <a:tc>
                  <a:txBody>
                    <a:bodyPr/>
                    <a:lstStyle/>
                    <a:p>
                      <a:r>
                        <a:rPr lang="en-US" sz="1000" dirty="0"/>
                        <a:t>Webpage</a:t>
                      </a:r>
                    </a:p>
                  </a:txBody>
                  <a:tcPr/>
                </a:tc>
                <a:extLst>
                  <a:ext uri="{0D108BD9-81ED-4DB2-BD59-A6C34878D82A}">
                    <a16:rowId xmlns:a16="http://schemas.microsoft.com/office/drawing/2014/main" val="2717516348"/>
                  </a:ext>
                </a:extLst>
              </a:tr>
              <a:tr h="504496">
                <a:tc>
                  <a:txBody>
                    <a:bodyPr/>
                    <a:lstStyle/>
                    <a:p>
                      <a:pPr algn="l" fontAlgn="b"/>
                      <a:r>
                        <a:rPr lang="en-US" sz="1000" u="none" strike="noStrike" dirty="0">
                          <a:effectLst/>
                          <a:latin typeface="+mn-lt"/>
                        </a:rPr>
                        <a:t>CAP-43</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 so that my data and information is private.</a:t>
                      </a:r>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A concerned user about their data</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using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my data I send into the website to be deidentified and unlabeled with my information.</a:t>
                      </a:r>
                    </a:p>
                  </a:txBody>
                  <a:tcPr marL="2835" marR="2835" marT="2835" marB="0" anchor="b"/>
                </a:tc>
                <a:tc>
                  <a:txBody>
                    <a:bodyPr/>
                    <a:lstStyle/>
                    <a:p>
                      <a:r>
                        <a:rPr lang="en-US" sz="1000" dirty="0"/>
                        <a:t>Done</a:t>
                      </a:r>
                    </a:p>
                  </a:txBody>
                  <a:tcPr/>
                </a:tc>
                <a:tc>
                  <a:txBody>
                    <a:bodyPr/>
                    <a:lstStyle/>
                    <a:p>
                      <a:r>
                        <a:rPr lang="en-US" sz="1000" dirty="0"/>
                        <a:t>Platform</a:t>
                      </a:r>
                    </a:p>
                  </a:txBody>
                  <a:tcPr/>
                </a:tc>
                <a:extLst>
                  <a:ext uri="{0D108BD9-81ED-4DB2-BD59-A6C34878D82A}">
                    <a16:rowId xmlns:a16="http://schemas.microsoft.com/office/drawing/2014/main" val="1863826993"/>
                  </a:ext>
                </a:extLst>
              </a:tr>
              <a:tr h="399393">
                <a:tc>
                  <a:txBody>
                    <a:bodyPr/>
                    <a:lstStyle/>
                    <a:p>
                      <a:pPr algn="l" fontAlgn="b"/>
                      <a:r>
                        <a:rPr lang="en-US" sz="1000" b="0" i="0" u="none" strike="noStrike" dirty="0">
                          <a:solidFill>
                            <a:srgbClr val="000000"/>
                          </a:solidFill>
                          <a:effectLst/>
                          <a:latin typeface="+mn-lt"/>
                        </a:rPr>
                        <a:t>CAP-44</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take a photo and send it without having the photo save to my phone first.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Native-like use application </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be seamless and integrated with my phone/device</a:t>
                      </a:r>
                    </a:p>
                  </a:txBody>
                  <a:tcPr marL="2835" marR="2835" marT="2835" marB="0" anchor="b"/>
                </a:tc>
                <a:tc>
                  <a:txBody>
                    <a:bodyPr/>
                    <a:lstStyle/>
                    <a:p>
                      <a:r>
                        <a:rPr lang="en-US" sz="1000" dirty="0"/>
                        <a:t>Incomplete</a:t>
                      </a:r>
                    </a:p>
                  </a:txBody>
                  <a:tcPr/>
                </a:tc>
                <a:tc>
                  <a:txBody>
                    <a:bodyPr/>
                    <a:lstStyle/>
                    <a:p>
                      <a:r>
                        <a:rPr lang="en-US" sz="1000" dirty="0"/>
                        <a:t>Platform</a:t>
                      </a:r>
                    </a:p>
                  </a:txBody>
                  <a:tcPr/>
                </a:tc>
                <a:extLst>
                  <a:ext uri="{0D108BD9-81ED-4DB2-BD59-A6C34878D82A}">
                    <a16:rowId xmlns:a16="http://schemas.microsoft.com/office/drawing/2014/main" val="2064782140"/>
                  </a:ext>
                </a:extLst>
              </a:tr>
              <a:tr h="441435">
                <a:tc>
                  <a:txBody>
                    <a:bodyPr/>
                    <a:lstStyle/>
                    <a:p>
                      <a:pPr algn="l" fontAlgn="b"/>
                      <a:r>
                        <a:rPr lang="en-US" sz="1000" b="0" i="0" u="none" strike="noStrike" dirty="0">
                          <a:solidFill>
                            <a:srgbClr val="000000"/>
                          </a:solidFill>
                          <a:effectLst/>
                          <a:latin typeface="+mn-lt"/>
                        </a:rPr>
                        <a:t>CAP-40</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this to have reliable and provide information about the data</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First time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tell me what my results mean</a:t>
                      </a:r>
                    </a:p>
                  </a:txBody>
                  <a:tcPr marL="2835" marR="2835" marT="2835" marB="0" anchor="b"/>
                </a:tc>
                <a:tc>
                  <a:txBody>
                    <a:bodyPr/>
                    <a:lstStyle/>
                    <a:p>
                      <a:r>
                        <a:rPr lang="en-US" sz="1000" dirty="0"/>
                        <a:t>Complete</a:t>
                      </a:r>
                    </a:p>
                  </a:txBody>
                  <a:tcPr/>
                </a:tc>
                <a:tc>
                  <a:txBody>
                    <a:bodyPr/>
                    <a:lstStyle/>
                    <a:p>
                      <a:r>
                        <a:rPr lang="en-US" sz="1000" dirty="0"/>
                        <a:t>Webpage</a:t>
                      </a:r>
                    </a:p>
                  </a:txBody>
                  <a:tcPr/>
                </a:tc>
                <a:extLst>
                  <a:ext uri="{0D108BD9-81ED-4DB2-BD59-A6C34878D82A}">
                    <a16:rowId xmlns:a16="http://schemas.microsoft.com/office/drawing/2014/main" val="4013104341"/>
                  </a:ext>
                </a:extLst>
              </a:tr>
              <a:tr h="441435">
                <a:tc>
                  <a:txBody>
                    <a:bodyPr/>
                    <a:lstStyle/>
                    <a:p>
                      <a:pPr algn="l" fontAlgn="b"/>
                      <a:r>
                        <a:rPr lang="en-US" sz="1000" b="0" i="0" u="none" strike="noStrike" dirty="0">
                          <a:solidFill>
                            <a:srgbClr val="000000"/>
                          </a:solidFill>
                          <a:effectLst/>
                          <a:latin typeface="+mn-lt"/>
                        </a:rPr>
                        <a:t>CAP-39</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have instant feedback as well as detailed feedback</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User sends photo</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display feedback so that I can understand my result</a:t>
                      </a:r>
                    </a:p>
                  </a:txBody>
                  <a:tcPr marL="2835" marR="2835" marT="2835" marB="0" anchor="b"/>
                </a:tc>
                <a:tc>
                  <a:txBody>
                    <a:bodyPr/>
                    <a:lstStyle/>
                    <a:p>
                      <a:r>
                        <a:rPr lang="en-US" sz="1000" dirty="0"/>
                        <a:t>Complete</a:t>
                      </a:r>
                    </a:p>
                  </a:txBody>
                  <a:tcPr/>
                </a:tc>
                <a:tc>
                  <a:txBody>
                    <a:bodyPr/>
                    <a:lstStyle/>
                    <a:p>
                      <a:r>
                        <a:rPr lang="en-US" sz="1000" dirty="0"/>
                        <a:t>Webpage</a:t>
                      </a:r>
                    </a:p>
                  </a:txBody>
                  <a:tcPr/>
                </a:tc>
                <a:extLst>
                  <a:ext uri="{0D108BD9-81ED-4DB2-BD59-A6C34878D82A}">
                    <a16:rowId xmlns:a16="http://schemas.microsoft.com/office/drawing/2014/main" val="48389145"/>
                  </a:ext>
                </a:extLst>
              </a:tr>
              <a:tr h="441435">
                <a:tc>
                  <a:txBody>
                    <a:bodyPr/>
                    <a:lstStyle/>
                    <a:p>
                      <a:pPr algn="l" fontAlgn="b"/>
                      <a:r>
                        <a:rPr lang="en-US" sz="1000" b="0" i="0" u="none" strike="noStrike" dirty="0">
                          <a:solidFill>
                            <a:srgbClr val="000000"/>
                          </a:solidFill>
                          <a:effectLst/>
                          <a:latin typeface="+mn-lt"/>
                        </a:rPr>
                        <a:t>CAP-38</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chat with someone or find out more information regarding the website</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User has questions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have someone available to "speak" with</a:t>
                      </a:r>
                    </a:p>
                  </a:txBody>
                  <a:tcPr marL="2835" marR="2835" marT="2835" marB="0" anchor="b"/>
                </a:tc>
                <a:tc>
                  <a:txBody>
                    <a:bodyPr/>
                    <a:lstStyle/>
                    <a:p>
                      <a:r>
                        <a:rPr lang="en-US" sz="1000" dirty="0"/>
                        <a:t>Complete </a:t>
                      </a:r>
                    </a:p>
                  </a:txBody>
                  <a:tcPr/>
                </a:tc>
                <a:tc>
                  <a:txBody>
                    <a:bodyPr/>
                    <a:lstStyle/>
                    <a:p>
                      <a:r>
                        <a:rPr lang="en-US" sz="1000" dirty="0"/>
                        <a:t>Webpage</a:t>
                      </a:r>
                    </a:p>
                  </a:txBody>
                  <a:tcPr/>
                </a:tc>
                <a:extLst>
                  <a:ext uri="{0D108BD9-81ED-4DB2-BD59-A6C34878D82A}">
                    <a16:rowId xmlns:a16="http://schemas.microsoft.com/office/drawing/2014/main" val="2754829275"/>
                  </a:ext>
                </a:extLst>
              </a:tr>
            </a:tbl>
          </a:graphicData>
        </a:graphic>
      </p:graphicFrame>
    </p:spTree>
    <p:extLst>
      <p:ext uri="{BB962C8B-B14F-4D97-AF65-F5344CB8AC3E}">
        <p14:creationId xmlns:p14="http://schemas.microsoft.com/office/powerpoint/2010/main" val="3825279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FCA2-F2E7-1394-514E-281E0F2EDA6F}"/>
              </a:ext>
            </a:extLst>
          </p:cNvPr>
          <p:cNvSpPr>
            <a:spLocks noGrp="1"/>
          </p:cNvSpPr>
          <p:nvPr>
            <p:ph type="title"/>
          </p:nvPr>
        </p:nvSpPr>
        <p:spPr/>
        <p:txBody>
          <a:bodyPr>
            <a:normAutofit fontScale="90000"/>
          </a:bodyPr>
          <a:lstStyle/>
          <a:p>
            <a:r>
              <a:rPr lang="en-US" dirty="0"/>
              <a:t>Test Cases</a:t>
            </a:r>
          </a:p>
        </p:txBody>
      </p:sp>
      <p:graphicFrame>
        <p:nvGraphicFramePr>
          <p:cNvPr id="4" name="Content Placeholder 3">
            <a:extLst>
              <a:ext uri="{FF2B5EF4-FFF2-40B4-BE49-F238E27FC236}">
                <a16:creationId xmlns:a16="http://schemas.microsoft.com/office/drawing/2014/main" id="{7FA3382C-51EC-BBD7-77B5-4600AF252147}"/>
              </a:ext>
            </a:extLst>
          </p:cNvPr>
          <p:cNvGraphicFramePr>
            <a:graphicFrameLocks noGrp="1"/>
          </p:cNvGraphicFramePr>
          <p:nvPr>
            <p:ph sz="quarter" idx="14"/>
            <p:extLst>
              <p:ext uri="{D42A27DB-BD31-4B8C-83A1-F6EECF244321}">
                <p14:modId xmlns:p14="http://schemas.microsoft.com/office/powerpoint/2010/main" val="2680657483"/>
              </p:ext>
            </p:extLst>
          </p:nvPr>
        </p:nvGraphicFramePr>
        <p:xfrm>
          <a:off x="549319" y="2823265"/>
          <a:ext cx="11093361" cy="1211470"/>
        </p:xfrm>
        <a:graphic>
          <a:graphicData uri="http://schemas.openxmlformats.org/drawingml/2006/table">
            <a:tbl>
              <a:tblPr firstRow="1">
                <a:tableStyleId>{F5AB1C69-6EDB-4FF4-983F-18BD219EF322}</a:tableStyleId>
              </a:tblPr>
              <a:tblGrid>
                <a:gridCol w="555643">
                  <a:extLst>
                    <a:ext uri="{9D8B030D-6E8A-4147-A177-3AD203B41FA5}">
                      <a16:colId xmlns:a16="http://schemas.microsoft.com/office/drawing/2014/main" val="3410584398"/>
                    </a:ext>
                  </a:extLst>
                </a:gridCol>
                <a:gridCol w="826641">
                  <a:extLst>
                    <a:ext uri="{9D8B030D-6E8A-4147-A177-3AD203B41FA5}">
                      <a16:colId xmlns:a16="http://schemas.microsoft.com/office/drawing/2014/main" val="111010646"/>
                    </a:ext>
                  </a:extLst>
                </a:gridCol>
                <a:gridCol w="3602905">
                  <a:extLst>
                    <a:ext uri="{9D8B030D-6E8A-4147-A177-3AD203B41FA5}">
                      <a16:colId xmlns:a16="http://schemas.microsoft.com/office/drawing/2014/main" val="3417992405"/>
                    </a:ext>
                  </a:extLst>
                </a:gridCol>
                <a:gridCol w="1567498">
                  <a:extLst>
                    <a:ext uri="{9D8B030D-6E8A-4147-A177-3AD203B41FA5}">
                      <a16:colId xmlns:a16="http://schemas.microsoft.com/office/drawing/2014/main" val="3616069541"/>
                    </a:ext>
                  </a:extLst>
                </a:gridCol>
                <a:gridCol w="2193327">
                  <a:extLst>
                    <a:ext uri="{9D8B030D-6E8A-4147-A177-3AD203B41FA5}">
                      <a16:colId xmlns:a16="http://schemas.microsoft.com/office/drawing/2014/main" val="1329316579"/>
                    </a:ext>
                  </a:extLst>
                </a:gridCol>
                <a:gridCol w="2347347">
                  <a:extLst>
                    <a:ext uri="{9D8B030D-6E8A-4147-A177-3AD203B41FA5}">
                      <a16:colId xmlns:a16="http://schemas.microsoft.com/office/drawing/2014/main" val="1187422765"/>
                    </a:ext>
                  </a:extLst>
                </a:gridCol>
              </a:tblGrid>
              <a:tr h="280729">
                <a:tc>
                  <a:txBody>
                    <a:bodyPr/>
                    <a:lstStyle/>
                    <a:p>
                      <a:pPr algn="l" fontAlgn="b"/>
                      <a:r>
                        <a:rPr lang="en-US" sz="1000" u="none" strike="noStrike">
                          <a:effectLst/>
                        </a:rPr>
                        <a:t>User Story ID</a:t>
                      </a:r>
                      <a:endParaRPr lang="en-US" sz="10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a:effectLst/>
                        </a:rPr>
                        <a:t>Unit to Test</a:t>
                      </a:r>
                      <a:endParaRPr lang="en-US" sz="10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a:effectLst/>
                        </a:rPr>
                        <a:t>Assumption</a:t>
                      </a:r>
                      <a:endParaRPr lang="en-US" sz="10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a:effectLst/>
                        </a:rPr>
                        <a:t>Test Data</a:t>
                      </a:r>
                      <a:endParaRPr lang="en-US" sz="10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a:effectLst/>
                        </a:rPr>
                        <a:t>Steps to be Executed</a:t>
                      </a:r>
                      <a:endParaRPr lang="en-US" sz="10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Expected Results</a:t>
                      </a:r>
                      <a:endParaRPr lang="en-US" sz="1000" b="1" i="0" u="none" strike="noStrike" dirty="0">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2244259848"/>
                  </a:ext>
                </a:extLst>
              </a:tr>
              <a:tr h="280729">
                <a:tc>
                  <a:txBody>
                    <a:bodyPr/>
                    <a:lstStyle/>
                    <a:p>
                      <a:pPr algn="l" fontAlgn="b"/>
                      <a:r>
                        <a:rPr lang="en-US" sz="1000" u="none" strike="noStrike" dirty="0">
                          <a:effectLst/>
                        </a:rPr>
                        <a:t>CAP-40</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Front End</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Data displayed will be intuitive</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Test image</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Upload Image </a:t>
                      </a:r>
                      <a:r>
                        <a:rPr lang="en-US" sz="1000" u="none" strike="noStrike" dirty="0">
                          <a:effectLst/>
                          <a:sym typeface="Wingdings" pitchFamily="2" charset="2"/>
                        </a:rPr>
                        <a:t> Obtain Response</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Result should be the same on the front end and back end</a:t>
                      </a:r>
                      <a:endParaRPr lang="en-US" sz="1000" b="0" i="0" u="none" strike="noStrike" dirty="0">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497745332"/>
                  </a:ext>
                </a:extLst>
              </a:tr>
              <a:tr h="280729">
                <a:tc>
                  <a:txBody>
                    <a:bodyPr/>
                    <a:lstStyle/>
                    <a:p>
                      <a:pPr algn="l" fontAlgn="b"/>
                      <a:r>
                        <a:rPr lang="en-US" sz="1000" u="none" strike="noStrike" dirty="0">
                          <a:effectLst/>
                        </a:rPr>
                        <a:t>CAP-38</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Chat Bot</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User will have questions about the website</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User query</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b="0" i="0" u="none" strike="noStrike" dirty="0">
                          <a:solidFill>
                            <a:srgbClr val="000000"/>
                          </a:solidFill>
                          <a:effectLst/>
                          <a:latin typeface="Calibri" panose="020F0502020204030204" pitchFamily="34" charset="0"/>
                        </a:rPr>
                        <a:t>Ask question </a:t>
                      </a:r>
                      <a:r>
                        <a:rPr lang="en-US" sz="1000" b="0" i="0" u="none" strike="noStrike" dirty="0">
                          <a:solidFill>
                            <a:srgbClr val="000000"/>
                          </a:solidFill>
                          <a:effectLst/>
                          <a:latin typeface="Calibri" panose="020F0502020204030204" pitchFamily="34" charset="0"/>
                          <a:sym typeface="Wingdings" pitchFamily="2" charset="2"/>
                        </a:rPr>
                        <a:t> Returns valid response</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Valid response returned</a:t>
                      </a:r>
                      <a:endParaRPr lang="en-US" sz="1000" b="0" i="0" u="none" strike="noStrike" dirty="0">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1145153213"/>
                  </a:ext>
                </a:extLst>
              </a:tr>
              <a:tr h="149099">
                <a:tc>
                  <a:txBody>
                    <a:bodyPr/>
                    <a:lstStyle/>
                    <a:p>
                      <a:pPr algn="l" fontAlgn="b"/>
                      <a:r>
                        <a:rPr lang="en-US" sz="1000" u="none" strike="noStrike" dirty="0">
                          <a:effectLst/>
                        </a:rPr>
                        <a:t>CAP-3</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a:effectLst/>
                        </a:rPr>
                        <a:t>ML Model</a:t>
                      </a:r>
                      <a:endParaRPr lang="en-US" sz="10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ML model will output binary confidence level</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a:effectLst/>
                        </a:rPr>
                        <a:t>Image not seen by model before</a:t>
                      </a:r>
                      <a:endParaRPr lang="en-US" sz="10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a:effectLst/>
                        </a:rPr>
                        <a:t>Ipynb --&gt; Add Image --&gt; Check Result</a:t>
                      </a:r>
                      <a:endParaRPr lang="en-US" sz="10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Result is between 0 - 1</a:t>
                      </a:r>
                      <a:endParaRPr lang="en-US" sz="1000" b="0" i="0" u="none" strike="noStrike" dirty="0">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1114179415"/>
                  </a:ext>
                </a:extLst>
              </a:tr>
            </a:tbl>
          </a:graphicData>
        </a:graphic>
      </p:graphicFrame>
    </p:spTree>
    <p:extLst>
      <p:ext uri="{BB962C8B-B14F-4D97-AF65-F5344CB8AC3E}">
        <p14:creationId xmlns:p14="http://schemas.microsoft.com/office/powerpoint/2010/main" val="3826184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9695-84A3-009F-101B-97A52896234C}"/>
              </a:ext>
            </a:extLst>
          </p:cNvPr>
          <p:cNvSpPr>
            <a:spLocks noGrp="1"/>
          </p:cNvSpPr>
          <p:nvPr>
            <p:ph type="title"/>
          </p:nvPr>
        </p:nvSpPr>
        <p:spPr/>
        <p:txBody>
          <a:bodyPr>
            <a:normAutofit fontScale="90000"/>
          </a:bodyPr>
          <a:lstStyle/>
          <a:p>
            <a:r>
              <a:rPr lang="en-US" dirty="0"/>
              <a:t>Stories Completed</a:t>
            </a:r>
          </a:p>
        </p:txBody>
      </p:sp>
      <p:graphicFrame>
        <p:nvGraphicFramePr>
          <p:cNvPr id="4" name="Table 4">
            <a:extLst>
              <a:ext uri="{FF2B5EF4-FFF2-40B4-BE49-F238E27FC236}">
                <a16:creationId xmlns:a16="http://schemas.microsoft.com/office/drawing/2014/main" id="{DAC0A305-96F7-5FFD-54A0-ED2E828D157A}"/>
              </a:ext>
            </a:extLst>
          </p:cNvPr>
          <p:cNvGraphicFramePr>
            <a:graphicFrameLocks noGrp="1"/>
          </p:cNvGraphicFramePr>
          <p:nvPr>
            <p:ph sz="quarter" idx="14"/>
            <p:extLst>
              <p:ext uri="{D42A27DB-BD31-4B8C-83A1-F6EECF244321}">
                <p14:modId xmlns:p14="http://schemas.microsoft.com/office/powerpoint/2010/main" val="810637741"/>
              </p:ext>
            </p:extLst>
          </p:nvPr>
        </p:nvGraphicFramePr>
        <p:xfrm>
          <a:off x="2111849" y="2501900"/>
          <a:ext cx="7968298" cy="1483360"/>
        </p:xfrm>
        <a:graphic>
          <a:graphicData uri="http://schemas.openxmlformats.org/drawingml/2006/table">
            <a:tbl>
              <a:tblPr firstRow="1" bandRow="1">
                <a:tableStyleId>{F5AB1C69-6EDB-4FF4-983F-18BD219EF322}</a:tableStyleId>
              </a:tblPr>
              <a:tblGrid>
                <a:gridCol w="590090">
                  <a:extLst>
                    <a:ext uri="{9D8B030D-6E8A-4147-A177-3AD203B41FA5}">
                      <a16:colId xmlns:a16="http://schemas.microsoft.com/office/drawing/2014/main" val="3392692088"/>
                    </a:ext>
                  </a:extLst>
                </a:gridCol>
                <a:gridCol w="540855">
                  <a:extLst>
                    <a:ext uri="{9D8B030D-6E8A-4147-A177-3AD203B41FA5}">
                      <a16:colId xmlns:a16="http://schemas.microsoft.com/office/drawing/2014/main" val="953461254"/>
                    </a:ext>
                  </a:extLst>
                </a:gridCol>
                <a:gridCol w="6837353">
                  <a:extLst>
                    <a:ext uri="{9D8B030D-6E8A-4147-A177-3AD203B41FA5}">
                      <a16:colId xmlns:a16="http://schemas.microsoft.com/office/drawing/2014/main" val="1885932175"/>
                    </a:ext>
                  </a:extLst>
                </a:gridCol>
              </a:tblGrid>
              <a:tr h="370840">
                <a:tc>
                  <a:txBody>
                    <a:bodyPr/>
                    <a:lstStyle/>
                    <a:p>
                      <a:pPr algn="l" fontAlgn="b"/>
                      <a:r>
                        <a:rPr lang="en-US" sz="1000" b="0" u="none" strike="noStrike" dirty="0">
                          <a:effectLst/>
                        </a:rPr>
                        <a:t>Issue Type</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b="0" u="none" strike="noStrike">
                          <a:effectLs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933124294"/>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CAP-40</a:t>
                      </a:r>
                      <a:endParaRPr lang="en-US" sz="1000" b="0" i="0" u="none" strike="noStrike" dirty="0">
                        <a:solidFill>
                          <a:srgbClr val="000000"/>
                        </a:solidFill>
                        <a:effectLst/>
                        <a:latin typeface="+mn-lt"/>
                      </a:endParaRP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this to have reliable and provide information about the data</a:t>
                      </a:r>
                    </a:p>
                  </a:txBody>
                  <a:tcPr marL="2835" marR="2835" marT="2835" marB="0" anchor="b"/>
                </a:tc>
                <a:extLst>
                  <a:ext uri="{0D108BD9-81ED-4DB2-BD59-A6C34878D82A}">
                    <a16:rowId xmlns:a16="http://schemas.microsoft.com/office/drawing/2014/main" val="3704872191"/>
                  </a:ext>
                </a:extLst>
              </a:tr>
              <a:tr h="370840">
                <a:tc>
                  <a:txBody>
                    <a:bodyPr/>
                    <a:lstStyle/>
                    <a:p>
                      <a:pPr algn="l" fontAlgn="b"/>
                      <a:r>
                        <a:rPr lang="en-US" sz="1000" b="0" i="0" u="none" strike="noStrike" dirty="0">
                          <a:solidFill>
                            <a:srgbClr val="000000"/>
                          </a:solidFill>
                          <a:effectLst/>
                          <a:latin typeface="+mn-lt"/>
                        </a:rPr>
                        <a:t>Story</a:t>
                      </a:r>
                    </a:p>
                  </a:txBody>
                  <a:tcPr marL="2835" marR="2835" marT="2835" marB="0" anchor="b"/>
                </a:tc>
                <a:tc>
                  <a:txBody>
                    <a:bodyPr/>
                    <a:lstStyle/>
                    <a:p>
                      <a:pPr algn="l" fontAlgn="b"/>
                      <a:r>
                        <a:rPr lang="en-US" sz="1000" b="0" i="0" u="none" strike="noStrike" dirty="0">
                          <a:solidFill>
                            <a:srgbClr val="000000"/>
                          </a:solidFill>
                          <a:effectLst/>
                          <a:latin typeface="+mn-lt"/>
                        </a:rPr>
                        <a:t>CAP-39</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have instant feedback as well as detailed feedback</a:t>
                      </a:r>
                    </a:p>
                  </a:txBody>
                  <a:tcPr marL="2835" marR="2835" marT="2835" marB="0" anchor="b"/>
                </a:tc>
                <a:extLst>
                  <a:ext uri="{0D108BD9-81ED-4DB2-BD59-A6C34878D82A}">
                    <a16:rowId xmlns:a16="http://schemas.microsoft.com/office/drawing/2014/main" val="1836254608"/>
                  </a:ext>
                </a:extLst>
              </a:tr>
              <a:tr h="370840">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CAP-38</a:t>
                      </a:r>
                      <a:endParaRPr lang="en-US" sz="1000" b="0" i="0" u="none" strike="noStrike" dirty="0">
                        <a:solidFill>
                          <a:srgbClr val="000000"/>
                        </a:solidFill>
                        <a:effectLst/>
                        <a:latin typeface="+mn-lt"/>
                      </a:endParaRP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chat with someone or find out more information regarding the website</a:t>
                      </a:r>
                    </a:p>
                  </a:txBody>
                  <a:tcPr marL="2835" marR="2835" marT="2835" marB="0" anchor="b"/>
                </a:tc>
                <a:extLst>
                  <a:ext uri="{0D108BD9-81ED-4DB2-BD59-A6C34878D82A}">
                    <a16:rowId xmlns:a16="http://schemas.microsoft.com/office/drawing/2014/main" val="1608506526"/>
                  </a:ext>
                </a:extLst>
              </a:tr>
            </a:tbl>
          </a:graphicData>
        </a:graphic>
      </p:graphicFrame>
    </p:spTree>
    <p:extLst>
      <p:ext uri="{BB962C8B-B14F-4D97-AF65-F5344CB8AC3E}">
        <p14:creationId xmlns:p14="http://schemas.microsoft.com/office/powerpoint/2010/main" val="2725639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240ED-1B3C-B283-001E-1514BD5312F2}"/>
              </a:ext>
            </a:extLst>
          </p:cNvPr>
          <p:cNvSpPr>
            <a:spLocks noGrp="1"/>
          </p:cNvSpPr>
          <p:nvPr>
            <p:ph type="title"/>
          </p:nvPr>
        </p:nvSpPr>
        <p:spPr/>
        <p:txBody>
          <a:bodyPr>
            <a:normAutofit fontScale="90000"/>
          </a:bodyPr>
          <a:lstStyle/>
          <a:p>
            <a:r>
              <a:rPr lang="en-US" dirty="0"/>
              <a:t>Stories Incomplete</a:t>
            </a:r>
          </a:p>
        </p:txBody>
      </p:sp>
      <p:graphicFrame>
        <p:nvGraphicFramePr>
          <p:cNvPr id="4" name="Content Placeholder 3">
            <a:extLst>
              <a:ext uri="{FF2B5EF4-FFF2-40B4-BE49-F238E27FC236}">
                <a16:creationId xmlns:a16="http://schemas.microsoft.com/office/drawing/2014/main" id="{CB9724AE-F004-6C76-F7B7-768CF04C5E29}"/>
              </a:ext>
            </a:extLst>
          </p:cNvPr>
          <p:cNvGraphicFramePr>
            <a:graphicFrameLocks noGrp="1"/>
          </p:cNvGraphicFramePr>
          <p:nvPr>
            <p:ph sz="quarter" idx="14"/>
            <p:extLst>
              <p:ext uri="{D42A27DB-BD31-4B8C-83A1-F6EECF244321}">
                <p14:modId xmlns:p14="http://schemas.microsoft.com/office/powerpoint/2010/main" val="854934152"/>
              </p:ext>
            </p:extLst>
          </p:nvPr>
        </p:nvGraphicFramePr>
        <p:xfrm>
          <a:off x="2111851" y="3058160"/>
          <a:ext cx="7968298" cy="741680"/>
        </p:xfrm>
        <a:graphic>
          <a:graphicData uri="http://schemas.openxmlformats.org/drawingml/2006/table">
            <a:tbl>
              <a:tblPr firstRow="1" bandRow="1">
                <a:tableStyleId>{F5AB1C69-6EDB-4FF4-983F-18BD219EF322}</a:tableStyleId>
              </a:tblPr>
              <a:tblGrid>
                <a:gridCol w="590090">
                  <a:extLst>
                    <a:ext uri="{9D8B030D-6E8A-4147-A177-3AD203B41FA5}">
                      <a16:colId xmlns:a16="http://schemas.microsoft.com/office/drawing/2014/main" val="2555612710"/>
                    </a:ext>
                  </a:extLst>
                </a:gridCol>
                <a:gridCol w="540855">
                  <a:extLst>
                    <a:ext uri="{9D8B030D-6E8A-4147-A177-3AD203B41FA5}">
                      <a16:colId xmlns:a16="http://schemas.microsoft.com/office/drawing/2014/main" val="4078106987"/>
                    </a:ext>
                  </a:extLst>
                </a:gridCol>
                <a:gridCol w="6837353">
                  <a:extLst>
                    <a:ext uri="{9D8B030D-6E8A-4147-A177-3AD203B41FA5}">
                      <a16:colId xmlns:a16="http://schemas.microsoft.com/office/drawing/2014/main" val="817312001"/>
                    </a:ext>
                  </a:extLst>
                </a:gridCol>
              </a:tblGrid>
              <a:tr h="370840">
                <a:tc>
                  <a:txBody>
                    <a:bodyPr/>
                    <a:lstStyle/>
                    <a:p>
                      <a:pPr algn="l" fontAlgn="b"/>
                      <a:r>
                        <a:rPr lang="en-US" sz="1000" b="0" u="none" strike="noStrike" dirty="0">
                          <a:effectLst/>
                        </a:rPr>
                        <a:t>Issue Type</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b="0" u="none" strike="noStrike">
                          <a:effectLs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4049558483"/>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CAP-44</a:t>
                      </a:r>
                      <a:endParaRPr lang="en-US" sz="1000" b="0" i="0" u="none" strike="noStrike" dirty="0">
                        <a:solidFill>
                          <a:srgbClr val="000000"/>
                        </a:solidFill>
                        <a:effectLst/>
                        <a:latin typeface="+mn-lt"/>
                      </a:endParaRP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take a photo and send it without having the photo save to my phone first.</a:t>
                      </a:r>
                    </a:p>
                  </a:txBody>
                  <a:tcPr marL="2835" marR="2835" marT="2835" marB="0" anchor="b"/>
                </a:tc>
                <a:extLst>
                  <a:ext uri="{0D108BD9-81ED-4DB2-BD59-A6C34878D82A}">
                    <a16:rowId xmlns:a16="http://schemas.microsoft.com/office/drawing/2014/main" val="1990929169"/>
                  </a:ext>
                </a:extLst>
              </a:tr>
            </a:tbl>
          </a:graphicData>
        </a:graphic>
      </p:graphicFrame>
    </p:spTree>
    <p:extLst>
      <p:ext uri="{BB962C8B-B14F-4D97-AF65-F5344CB8AC3E}">
        <p14:creationId xmlns:p14="http://schemas.microsoft.com/office/powerpoint/2010/main" val="849546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E360F-47AF-EAA9-E819-E8CA4397D6F7}"/>
              </a:ext>
            </a:extLst>
          </p:cNvPr>
          <p:cNvSpPr>
            <a:spLocks noGrp="1"/>
          </p:cNvSpPr>
          <p:nvPr>
            <p:ph type="title"/>
          </p:nvPr>
        </p:nvSpPr>
        <p:spPr/>
        <p:txBody>
          <a:bodyPr>
            <a:normAutofit fontScale="90000"/>
          </a:bodyPr>
          <a:lstStyle/>
          <a:p>
            <a:r>
              <a:rPr lang="en-US" dirty="0"/>
              <a:t>Team Velocity</a:t>
            </a:r>
          </a:p>
        </p:txBody>
      </p:sp>
      <p:graphicFrame>
        <p:nvGraphicFramePr>
          <p:cNvPr id="8" name="Content Placeholder 7">
            <a:extLst>
              <a:ext uri="{FF2B5EF4-FFF2-40B4-BE49-F238E27FC236}">
                <a16:creationId xmlns:a16="http://schemas.microsoft.com/office/drawing/2014/main" id="{A4D43AFC-4337-8460-B4ED-1F12E6C8FA78}"/>
              </a:ext>
            </a:extLst>
          </p:cNvPr>
          <p:cNvGraphicFramePr>
            <a:graphicFrameLocks noGrp="1"/>
          </p:cNvGraphicFramePr>
          <p:nvPr>
            <p:ph sz="quarter" idx="14"/>
            <p:extLst>
              <p:ext uri="{D42A27DB-BD31-4B8C-83A1-F6EECF244321}">
                <p14:modId xmlns:p14="http://schemas.microsoft.com/office/powerpoint/2010/main" val="2475047450"/>
              </p:ext>
            </p:extLst>
          </p:nvPr>
        </p:nvGraphicFramePr>
        <p:xfrm>
          <a:off x="3247231" y="2127251"/>
          <a:ext cx="5697537" cy="34734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1742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4B0B-9150-88B7-94D8-62AB28860967}"/>
              </a:ext>
            </a:extLst>
          </p:cNvPr>
          <p:cNvSpPr>
            <a:spLocks noGrp="1"/>
          </p:cNvSpPr>
          <p:nvPr>
            <p:ph type="title"/>
          </p:nvPr>
        </p:nvSpPr>
        <p:spPr/>
        <p:txBody>
          <a:bodyPr>
            <a:normAutofit fontScale="90000"/>
          </a:bodyPr>
          <a:lstStyle/>
          <a:p>
            <a:r>
              <a:rPr lang="en-US" dirty="0"/>
              <a:t>Historical Velocity</a:t>
            </a:r>
          </a:p>
        </p:txBody>
      </p:sp>
      <p:graphicFrame>
        <p:nvGraphicFramePr>
          <p:cNvPr id="3" name="Chart 2">
            <a:extLst>
              <a:ext uri="{FF2B5EF4-FFF2-40B4-BE49-F238E27FC236}">
                <a16:creationId xmlns:a16="http://schemas.microsoft.com/office/drawing/2014/main" id="{76BC4700-1E6C-9B1E-D434-6A6AE9351CAC}"/>
              </a:ext>
            </a:extLst>
          </p:cNvPr>
          <p:cNvGraphicFramePr>
            <a:graphicFrameLocks/>
          </p:cNvGraphicFramePr>
          <p:nvPr>
            <p:extLst>
              <p:ext uri="{D42A27DB-BD31-4B8C-83A1-F6EECF244321}">
                <p14:modId xmlns:p14="http://schemas.microsoft.com/office/powerpoint/2010/main" val="3349224148"/>
              </p:ext>
            </p:extLst>
          </p:nvPr>
        </p:nvGraphicFramePr>
        <p:xfrm>
          <a:off x="2562446" y="1738424"/>
          <a:ext cx="6308651" cy="44178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000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647700" y="365124"/>
            <a:ext cx="5677796" cy="1818678"/>
          </a:xfrm>
        </p:spPr>
        <p:txBody>
          <a:bodyPr vert="horz" lIns="91440" tIns="45720" rIns="91440" bIns="45720" rtlCol="0" anchor="b">
            <a:normAutofit/>
          </a:bodyPr>
          <a:lstStyle/>
          <a:p>
            <a:r>
              <a:rPr lang="en-US" b="1" spc="-40" dirty="0">
                <a:solidFill>
                  <a:schemeClr val="bg1">
                    <a:lumMod val="50000"/>
                  </a:schemeClr>
                </a:solidFill>
              </a:rPr>
              <a:t>Agenda</a:t>
            </a:r>
          </a:p>
        </p:txBody>
      </p:sp>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647701" y="2286000"/>
            <a:ext cx="5677796" cy="3890962"/>
          </a:xfrm>
        </p:spPr>
        <p:txBody>
          <a:bodyPr vert="horz" lIns="91440" tIns="45720" rIns="91440" bIns="45720" rtlCol="0">
            <a:normAutofit fontScale="55000" lnSpcReduction="20000"/>
          </a:bodyPr>
          <a:lstStyle/>
          <a:p>
            <a:pPr indent="-228600"/>
            <a:r>
              <a:rPr lang="en-US" dirty="0"/>
              <a:t>Team Member Roles and Responsibilities</a:t>
            </a:r>
          </a:p>
          <a:p>
            <a:pPr indent="-228600"/>
            <a:r>
              <a:rPr lang="en-US" dirty="0"/>
              <a:t>Problem Statement/Description</a:t>
            </a:r>
          </a:p>
          <a:p>
            <a:pPr indent="-228600"/>
            <a:r>
              <a:rPr lang="en-US" dirty="0"/>
              <a:t>Team Working Agreement</a:t>
            </a:r>
          </a:p>
          <a:p>
            <a:pPr indent="-228600"/>
            <a:r>
              <a:rPr lang="en-US" dirty="0"/>
              <a:t>Personas</a:t>
            </a:r>
          </a:p>
          <a:p>
            <a:pPr indent="-228600"/>
            <a:r>
              <a:rPr lang="en-US" dirty="0"/>
              <a:t>Minimum Viable Product</a:t>
            </a:r>
          </a:p>
          <a:p>
            <a:pPr indent="-228600"/>
            <a:r>
              <a:rPr lang="en-US" dirty="0"/>
              <a:t>Technologies Implemented</a:t>
            </a:r>
          </a:p>
          <a:p>
            <a:pPr indent="-228600"/>
            <a:r>
              <a:rPr lang="en-US" dirty="0"/>
              <a:t>Algorithms Employed</a:t>
            </a:r>
          </a:p>
          <a:p>
            <a:pPr indent="-228600"/>
            <a:r>
              <a:rPr lang="en-US" dirty="0"/>
              <a:t>Diagrams</a:t>
            </a:r>
          </a:p>
          <a:p>
            <a:pPr indent="-228600"/>
            <a:r>
              <a:rPr lang="en-US" dirty="0"/>
              <a:t>Product Backlog</a:t>
            </a:r>
          </a:p>
          <a:p>
            <a:pPr indent="-228600"/>
            <a:r>
              <a:rPr lang="en-US" dirty="0"/>
              <a:t>Sprint 1 Backlog</a:t>
            </a:r>
          </a:p>
          <a:p>
            <a:pPr indent="-228600"/>
            <a:r>
              <a:rPr lang="en-US" dirty="0"/>
              <a:t>Metrics</a:t>
            </a:r>
          </a:p>
          <a:p>
            <a:pPr indent="-228600"/>
            <a:r>
              <a:rPr lang="en-US" dirty="0"/>
              <a:t>Retrospective</a:t>
            </a:r>
          </a:p>
          <a:p>
            <a:pPr indent="-228600"/>
            <a:r>
              <a:rPr lang="en-US" dirty="0"/>
              <a:t>Sprint 2</a:t>
            </a:r>
          </a:p>
          <a:p>
            <a:pPr indent="-228600"/>
            <a:r>
              <a:rPr lang="en-US" dirty="0"/>
              <a:t>MVP Demo</a:t>
            </a:r>
          </a:p>
        </p:txBody>
      </p:sp>
      <p:pic>
        <p:nvPicPr>
          <p:cNvPr id="8" name="Picture Placeholder 7" descr="Background pattern&#10;&#10;Description automatically generated">
            <a:extLst>
              <a:ext uri="{FF2B5EF4-FFF2-40B4-BE49-F238E27FC236}">
                <a16:creationId xmlns:a16="http://schemas.microsoft.com/office/drawing/2014/main" id="{7DEB71D5-7FEE-5CD4-88A9-51C4F2BEDE09}"/>
              </a:ext>
            </a:extLst>
          </p:cNvPr>
          <p:cNvPicPr>
            <a:picLocks noGrp="1" noChangeAspect="1"/>
          </p:cNvPicPr>
          <p:nvPr>
            <p:ph type="pic" sz="quarter" idx="13"/>
          </p:nvPr>
        </p:nvPicPr>
        <p:blipFill rotWithShape="1">
          <a:blip r:embed="rId3"/>
          <a:srcRect l="33263" r="16114" b="-1"/>
          <a:stretch/>
        </p:blipFill>
        <p:spPr>
          <a:xfrm>
            <a:off x="7086601" y="10"/>
            <a:ext cx="5105400" cy="6857990"/>
          </a:xfrm>
          <a:prstGeom prst="rect">
            <a:avLst/>
          </a:prstGeom>
        </p:spPr>
      </p:pic>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4294967295"/>
          </p:nvPr>
        </p:nvSpPr>
        <p:spPr>
          <a:xfrm>
            <a:off x="11365992" y="6356350"/>
            <a:ext cx="630936" cy="365125"/>
          </a:xfrm>
          <a:prstGeom prst="rect">
            <a:avLst/>
          </a:prstGeom>
        </p:spPr>
        <p:txBody>
          <a:bodyPr vert="horz" lIns="91440" tIns="45720" rIns="91440" bIns="45720" rtlCol="0" anchor="ctr">
            <a:normAutofit/>
          </a:bodyPr>
          <a:lstStyle/>
          <a:p>
            <a:pPr lvl="0" algn="r">
              <a:spcAft>
                <a:spcPts val="600"/>
              </a:spcAft>
            </a:pPr>
            <a:fld id="{244D815C-8BF3-4ECF-A945-A2A7C2983AF9}" type="slidenum">
              <a:rPr lang="en-US" sz="1050" noProof="0">
                <a:solidFill>
                  <a:srgbClr val="FFFFFF"/>
                </a:solidFill>
              </a:rPr>
              <a:pPr lvl="0" algn="r">
                <a:spcAft>
                  <a:spcPts val="600"/>
                </a:spcAft>
              </a:pPr>
              <a:t>3</a:t>
            </a:fld>
            <a:endParaRPr lang="en-US" sz="1050" noProof="0">
              <a:solidFill>
                <a:srgbClr val="FFFFFF"/>
              </a:solidFill>
            </a:endParaRPr>
          </a:p>
        </p:txBody>
      </p:sp>
    </p:spTree>
    <p:extLst>
      <p:ext uri="{BB962C8B-B14F-4D97-AF65-F5344CB8AC3E}">
        <p14:creationId xmlns:p14="http://schemas.microsoft.com/office/powerpoint/2010/main" val="2106347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E2D52-CFFA-EF0A-C609-1505D73EB772}"/>
              </a:ext>
            </a:extLst>
          </p:cNvPr>
          <p:cNvSpPr>
            <a:spLocks noGrp="1"/>
          </p:cNvSpPr>
          <p:nvPr>
            <p:ph type="title"/>
          </p:nvPr>
        </p:nvSpPr>
        <p:spPr/>
        <p:txBody>
          <a:bodyPr>
            <a:normAutofit fontScale="90000"/>
          </a:bodyPr>
          <a:lstStyle/>
          <a:p>
            <a:r>
              <a:rPr lang="en-US" dirty="0"/>
              <a:t>Completed/Committed Ratio</a:t>
            </a:r>
          </a:p>
        </p:txBody>
      </p:sp>
      <p:graphicFrame>
        <p:nvGraphicFramePr>
          <p:cNvPr id="4" name="Content Placeholder 3">
            <a:extLst>
              <a:ext uri="{FF2B5EF4-FFF2-40B4-BE49-F238E27FC236}">
                <a16:creationId xmlns:a16="http://schemas.microsoft.com/office/drawing/2014/main" id="{801F2050-0A50-DB8A-2976-2B468907AC1B}"/>
              </a:ext>
            </a:extLst>
          </p:cNvPr>
          <p:cNvGraphicFramePr>
            <a:graphicFrameLocks noGrp="1"/>
          </p:cNvGraphicFramePr>
          <p:nvPr>
            <p:ph sz="quarter" idx="14"/>
            <p:extLst>
              <p:ext uri="{D42A27DB-BD31-4B8C-83A1-F6EECF244321}">
                <p14:modId xmlns:p14="http://schemas.microsoft.com/office/powerpoint/2010/main" val="630315143"/>
              </p:ext>
            </p:extLst>
          </p:nvPr>
        </p:nvGraphicFramePr>
        <p:xfrm>
          <a:off x="931863" y="1695450"/>
          <a:ext cx="10328275" cy="4314825"/>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9272107-44BE-64BF-BBDA-37D33A44BF88}"/>
                  </a:ext>
                </a:extLst>
              </p:cNvPr>
              <p:cNvSpPr txBox="1"/>
              <p:nvPr/>
            </p:nvSpPr>
            <p:spPr>
              <a:xfrm>
                <a:off x="9771738" y="3429000"/>
                <a:ext cx="1176604"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84</m:t>
                          </m:r>
                        </m:num>
                        <m:den>
                          <m:r>
                            <a:rPr lang="en-US" b="0" i="1" smtClean="0">
                              <a:latin typeface="Cambria Math" panose="02040503050406030204" pitchFamily="18" charset="0"/>
                            </a:rPr>
                            <m:t>85</m:t>
                          </m:r>
                        </m:den>
                      </m:f>
                      <m:r>
                        <a:rPr lang="en-US" b="0" i="1" smtClean="0">
                          <a:latin typeface="Cambria Math" panose="02040503050406030204" pitchFamily="18" charset="0"/>
                        </a:rPr>
                        <m:t>=0.9</m:t>
                      </m:r>
                      <m:r>
                        <a:rPr lang="en-US" b="0" i="1" smtClean="0">
                          <a:latin typeface="Cambria Math" panose="02040503050406030204" pitchFamily="18" charset="0"/>
                        </a:rPr>
                        <m:t>88</m:t>
                      </m:r>
                    </m:oMath>
                  </m:oMathPara>
                </a14:m>
                <a:endParaRPr lang="en-US" dirty="0"/>
              </a:p>
            </p:txBody>
          </p:sp>
        </mc:Choice>
        <mc:Fallback>
          <p:sp>
            <p:nvSpPr>
              <p:cNvPr id="5" name="TextBox 4">
                <a:extLst>
                  <a:ext uri="{FF2B5EF4-FFF2-40B4-BE49-F238E27FC236}">
                    <a16:creationId xmlns:a16="http://schemas.microsoft.com/office/drawing/2014/main" id="{49272107-44BE-64BF-BBDA-37D33A44BF88}"/>
                  </a:ext>
                </a:extLst>
              </p:cNvPr>
              <p:cNvSpPr txBox="1">
                <a:spLocks noRot="1" noChangeAspect="1" noMove="1" noResize="1" noEditPoints="1" noAdjustHandles="1" noChangeArrowheads="1" noChangeShapeType="1" noTextEdit="1"/>
              </p:cNvSpPr>
              <p:nvPr/>
            </p:nvSpPr>
            <p:spPr>
              <a:xfrm>
                <a:off x="9771738" y="3429000"/>
                <a:ext cx="1176604" cy="520463"/>
              </a:xfrm>
              <a:prstGeom prst="rect">
                <a:avLst/>
              </a:prstGeom>
              <a:blipFill>
                <a:blip r:embed="rId3"/>
                <a:stretch>
                  <a:fillRect l="-4255" t="-7143" r="-3191"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F72724E-D7C7-9C85-DDF4-FEE3E1BE900B}"/>
                  </a:ext>
                </a:extLst>
              </p:cNvPr>
              <p:cNvSpPr txBox="1"/>
              <p:nvPr/>
            </p:nvSpPr>
            <p:spPr>
              <a:xfrm>
                <a:off x="8975045" y="2924914"/>
                <a:ext cx="28982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i="0" smtClean="0">
                          <a:latin typeface="Cambria Math" panose="02040503050406030204" pitchFamily="18" charset="0"/>
                        </a:rPr>
                        <m:t>C</m:t>
                      </m:r>
                      <m:r>
                        <m:rPr>
                          <m:sty m:val="p"/>
                        </m:rPr>
                        <a:rPr lang="en-US" b="0" i="0" smtClean="0">
                          <a:latin typeface="Cambria Math" panose="02040503050406030204" pitchFamily="18" charset="0"/>
                        </a:rPr>
                        <m:t>ompleted</m:t>
                      </m:r>
                      <m:r>
                        <a:rPr lang="en-US" b="0" i="0" smtClean="0">
                          <a:latin typeface="Cambria Math" panose="02040503050406030204" pitchFamily="18" charset="0"/>
                        </a:rPr>
                        <m:t>/</m:t>
                      </m:r>
                      <m:r>
                        <m:rPr>
                          <m:sty m:val="p"/>
                        </m:rPr>
                        <a:rPr lang="en-US" b="0" i="0" smtClean="0">
                          <a:latin typeface="Cambria Math" panose="02040503050406030204" pitchFamily="18" charset="0"/>
                        </a:rPr>
                        <m:t>Committed</m:t>
                      </m:r>
                      <m:r>
                        <a:rPr lang="en-US" b="0" i="0" smtClean="0">
                          <a:latin typeface="Cambria Math" panose="02040503050406030204" pitchFamily="18" charset="0"/>
                        </a:rPr>
                        <m:t> </m:t>
                      </m:r>
                      <m:r>
                        <m:rPr>
                          <m:sty m:val="p"/>
                        </m:rPr>
                        <a:rPr lang="en-US" b="0" i="0" smtClean="0">
                          <a:latin typeface="Cambria Math" panose="02040503050406030204" pitchFamily="18" charset="0"/>
                        </a:rPr>
                        <m:t>Ratio</m:t>
                      </m:r>
                    </m:oMath>
                  </m:oMathPara>
                </a14:m>
                <a:endParaRPr lang="en-US" dirty="0"/>
              </a:p>
            </p:txBody>
          </p:sp>
        </mc:Choice>
        <mc:Fallback xmlns="">
          <p:sp>
            <p:nvSpPr>
              <p:cNvPr id="6" name="TextBox 5">
                <a:extLst>
                  <a:ext uri="{FF2B5EF4-FFF2-40B4-BE49-F238E27FC236}">
                    <a16:creationId xmlns:a16="http://schemas.microsoft.com/office/drawing/2014/main" id="{DF72724E-D7C7-9C85-DDF4-FEE3E1BE900B}"/>
                  </a:ext>
                </a:extLst>
              </p:cNvPr>
              <p:cNvSpPr txBox="1">
                <a:spLocks noRot="1" noChangeAspect="1" noMove="1" noResize="1" noEditPoints="1" noAdjustHandles="1" noChangeArrowheads="1" noChangeShapeType="1" noTextEdit="1"/>
              </p:cNvSpPr>
              <p:nvPr/>
            </p:nvSpPr>
            <p:spPr>
              <a:xfrm>
                <a:off x="8975045" y="2924914"/>
                <a:ext cx="2898229" cy="276999"/>
              </a:xfrm>
              <a:prstGeom prst="rect">
                <a:avLst/>
              </a:prstGeom>
              <a:blipFill>
                <a:blip r:embed="rId4"/>
                <a:stretch>
                  <a:fillRect l="-1304" t="-8696" r="-870" b="-34783"/>
                </a:stretch>
              </a:blipFill>
            </p:spPr>
            <p:txBody>
              <a:bodyPr/>
              <a:lstStyle/>
              <a:p>
                <a:r>
                  <a:rPr lang="en-US">
                    <a:noFill/>
                  </a:rPr>
                  <a:t> </a:t>
                </a:r>
              </a:p>
            </p:txBody>
          </p:sp>
        </mc:Fallback>
      </mc:AlternateContent>
    </p:spTree>
    <p:extLst>
      <p:ext uri="{BB962C8B-B14F-4D97-AF65-F5344CB8AC3E}">
        <p14:creationId xmlns:p14="http://schemas.microsoft.com/office/powerpoint/2010/main" val="621099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26CA-6E97-2F07-BA29-B77DD7CE736C}"/>
              </a:ext>
            </a:extLst>
          </p:cNvPr>
          <p:cNvSpPr>
            <a:spLocks noGrp="1"/>
          </p:cNvSpPr>
          <p:nvPr>
            <p:ph type="title"/>
          </p:nvPr>
        </p:nvSpPr>
        <p:spPr/>
        <p:txBody>
          <a:bodyPr>
            <a:normAutofit fontScale="90000"/>
          </a:bodyPr>
          <a:lstStyle/>
          <a:p>
            <a:r>
              <a:rPr lang="en-US" dirty="0"/>
              <a:t>Burndown Chart</a:t>
            </a:r>
          </a:p>
        </p:txBody>
      </p:sp>
      <p:graphicFrame>
        <p:nvGraphicFramePr>
          <p:cNvPr id="3" name="Chart 2">
            <a:extLst>
              <a:ext uri="{FF2B5EF4-FFF2-40B4-BE49-F238E27FC236}">
                <a16:creationId xmlns:a16="http://schemas.microsoft.com/office/drawing/2014/main" id="{8E341F03-FED5-0FB6-554E-74D2F9067B01}"/>
              </a:ext>
            </a:extLst>
          </p:cNvPr>
          <p:cNvGraphicFramePr>
            <a:graphicFrameLocks/>
          </p:cNvGraphicFramePr>
          <p:nvPr>
            <p:extLst>
              <p:ext uri="{D42A27DB-BD31-4B8C-83A1-F6EECF244321}">
                <p14:modId xmlns:p14="http://schemas.microsoft.com/office/powerpoint/2010/main" val="4041013108"/>
              </p:ext>
            </p:extLst>
          </p:nvPr>
        </p:nvGraphicFramePr>
        <p:xfrm>
          <a:off x="6319381" y="2024242"/>
          <a:ext cx="4869636" cy="28095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5F2FF8A0-871B-AAFD-5798-EFD99E562A8D}"/>
              </a:ext>
            </a:extLst>
          </p:cNvPr>
          <p:cNvGraphicFramePr>
            <a:graphicFrameLocks/>
          </p:cNvGraphicFramePr>
          <p:nvPr>
            <p:extLst>
              <p:ext uri="{D42A27DB-BD31-4B8C-83A1-F6EECF244321}">
                <p14:modId xmlns:p14="http://schemas.microsoft.com/office/powerpoint/2010/main" val="3183877813"/>
              </p:ext>
            </p:extLst>
          </p:nvPr>
        </p:nvGraphicFramePr>
        <p:xfrm>
          <a:off x="1002983" y="2024242"/>
          <a:ext cx="4564756" cy="27662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96023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F3924-23D3-75B0-CF9E-13F0C7E194A4}"/>
              </a:ext>
            </a:extLst>
          </p:cNvPr>
          <p:cNvSpPr>
            <a:spLocks noGrp="1"/>
          </p:cNvSpPr>
          <p:nvPr>
            <p:ph type="ctrTitle"/>
          </p:nvPr>
        </p:nvSpPr>
        <p:spPr/>
        <p:txBody>
          <a:bodyPr>
            <a:normAutofit/>
          </a:bodyPr>
          <a:lstStyle/>
          <a:p>
            <a:r>
              <a:rPr lang="en-US" sz="8000" dirty="0"/>
              <a:t>Retrospective</a:t>
            </a:r>
          </a:p>
        </p:txBody>
      </p:sp>
      <p:sp>
        <p:nvSpPr>
          <p:cNvPr id="3" name="Subtitle 2">
            <a:extLst>
              <a:ext uri="{FF2B5EF4-FFF2-40B4-BE49-F238E27FC236}">
                <a16:creationId xmlns:a16="http://schemas.microsoft.com/office/drawing/2014/main" id="{2FB49254-A697-6DE5-9244-E6E595AC4FD2}"/>
              </a:ext>
            </a:extLst>
          </p:cNvPr>
          <p:cNvSpPr>
            <a:spLocks noGrp="1"/>
          </p:cNvSpPr>
          <p:nvPr>
            <p:ph type="subTitle" idx="1"/>
          </p:nvPr>
        </p:nvSpPr>
        <p:spPr/>
        <p:txBody>
          <a:bodyPr/>
          <a:lstStyle/>
          <a:p>
            <a:endParaRPr lang="en-US"/>
          </a:p>
        </p:txBody>
      </p:sp>
      <p:sp>
        <p:nvSpPr>
          <p:cNvPr id="4" name="Picture Placeholder 3">
            <a:extLst>
              <a:ext uri="{FF2B5EF4-FFF2-40B4-BE49-F238E27FC236}">
                <a16:creationId xmlns:a16="http://schemas.microsoft.com/office/drawing/2014/main" id="{FA46D12D-0EFD-0865-20A6-5E3FC2EE2D4B}"/>
              </a:ext>
            </a:extLst>
          </p:cNvPr>
          <p:cNvSpPr>
            <a:spLocks noGrp="1"/>
          </p:cNvSpPr>
          <p:nvPr>
            <p:ph type="pic" sz="quarter" idx="13"/>
          </p:nvPr>
        </p:nvSpPr>
        <p:spPr/>
      </p:sp>
      <p:pic>
        <p:nvPicPr>
          <p:cNvPr id="5" name="Picture Placeholder 7" descr="Background pattern&#10;&#10;Description automatically generated">
            <a:extLst>
              <a:ext uri="{FF2B5EF4-FFF2-40B4-BE49-F238E27FC236}">
                <a16:creationId xmlns:a16="http://schemas.microsoft.com/office/drawing/2014/main" id="{9B759F46-F1E2-002D-B0E5-C7E65E2D807E}"/>
              </a:ext>
            </a:extLst>
          </p:cNvPr>
          <p:cNvPicPr>
            <a:picLocks noChangeAspect="1"/>
          </p:cNvPicPr>
          <p:nvPr/>
        </p:nvPicPr>
        <p:blipFill rotWithShape="1">
          <a:blip r:embed="rId2"/>
          <a:srcRect l="33263" r="16114" b="-1"/>
          <a:stretch/>
        </p:blipFill>
        <p:spPr>
          <a:xfrm>
            <a:off x="8113533" y="10"/>
            <a:ext cx="5105400" cy="6857990"/>
          </a:xfrm>
          <a:prstGeom prst="rect">
            <a:avLst/>
          </a:prstGeom>
        </p:spPr>
      </p:pic>
    </p:spTree>
    <p:extLst>
      <p:ext uri="{BB962C8B-B14F-4D97-AF65-F5344CB8AC3E}">
        <p14:creationId xmlns:p14="http://schemas.microsoft.com/office/powerpoint/2010/main" val="3686076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57C-C14B-4D87-CA5D-26AB734844B2}"/>
              </a:ext>
            </a:extLst>
          </p:cNvPr>
          <p:cNvSpPr>
            <a:spLocks noGrp="1"/>
          </p:cNvSpPr>
          <p:nvPr>
            <p:ph type="title"/>
          </p:nvPr>
        </p:nvSpPr>
        <p:spPr/>
        <p:txBody>
          <a:bodyPr>
            <a:normAutofit fontScale="90000"/>
          </a:bodyPr>
          <a:lstStyle/>
          <a:p>
            <a:r>
              <a:rPr lang="en-US" dirty="0"/>
              <a:t>What Went Well</a:t>
            </a:r>
          </a:p>
        </p:txBody>
      </p:sp>
      <p:grpSp>
        <p:nvGrpSpPr>
          <p:cNvPr id="4" name="Google Shape;139;p7">
            <a:extLst>
              <a:ext uri="{FF2B5EF4-FFF2-40B4-BE49-F238E27FC236}">
                <a16:creationId xmlns:a16="http://schemas.microsoft.com/office/drawing/2014/main" id="{076BC4FC-4B79-166E-6A82-D618A7DF0C7F}"/>
              </a:ext>
            </a:extLst>
          </p:cNvPr>
          <p:cNvGrpSpPr/>
          <p:nvPr/>
        </p:nvGrpSpPr>
        <p:grpSpPr>
          <a:xfrm>
            <a:off x="2429763" y="1304260"/>
            <a:ext cx="7332474" cy="5245989"/>
            <a:chOff x="1336365" y="1374782"/>
            <a:chExt cx="6601798" cy="4985294"/>
          </a:xfrm>
        </p:grpSpPr>
        <p:sp>
          <p:nvSpPr>
            <p:cNvPr id="6" name="Google Shape;141;p7">
              <a:extLst>
                <a:ext uri="{FF2B5EF4-FFF2-40B4-BE49-F238E27FC236}">
                  <a16:creationId xmlns:a16="http://schemas.microsoft.com/office/drawing/2014/main" id="{DA501CF3-77D7-DDC2-8FDB-04BEFD09265A}"/>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4CA28F56-9AEA-73E9-EFFE-702846E9167F}"/>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E1409867-F923-CBEA-4071-312733B8F05F}"/>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F6FC5C67-28CF-7847-6FE0-C511EA4EBE2B}"/>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941E5629-E767-C874-85D4-986FE7C9E32E}"/>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1C38923F-EC14-A6BD-BF7C-974DD2EFEE58}"/>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0;p7">
              <a:extLst>
                <a:ext uri="{FF2B5EF4-FFF2-40B4-BE49-F238E27FC236}">
                  <a16:creationId xmlns:a16="http://schemas.microsoft.com/office/drawing/2014/main" id="{7C5C4366-69F9-1FF5-EC1F-22CD2BF605B3}"/>
                </a:ext>
              </a:extLst>
            </p:cNvPr>
            <p:cNvSpPr txBox="1"/>
            <p:nvPr/>
          </p:nvSpPr>
          <p:spPr>
            <a:xfrm>
              <a:off x="1658344" y="433844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dirty="0">
                  <a:solidFill>
                    <a:schemeClr val="lt1"/>
                  </a:solidFill>
                  <a:latin typeface="Calibri"/>
                  <a:ea typeface="Calibri"/>
                  <a:cs typeface="Calibri"/>
                  <a:sym typeface="Calibri"/>
                </a:rPr>
                <a:t>03</a:t>
              </a:r>
              <a:endParaRPr dirty="0"/>
            </a:p>
          </p:txBody>
        </p:sp>
        <p:sp>
          <p:nvSpPr>
            <p:cNvPr id="16" name="Google Shape;151;p7">
              <a:extLst>
                <a:ext uri="{FF2B5EF4-FFF2-40B4-BE49-F238E27FC236}">
                  <a16:creationId xmlns:a16="http://schemas.microsoft.com/office/drawing/2014/main" id="{3A85F675-D403-D99B-98FE-E15F119B7794}"/>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6FCB50AF-1B0F-CB6E-9EDF-2E25ADE2C7D1}"/>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DBA6ED6B-D8BF-21CE-191E-73FF1B220473}"/>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3A661EC2-98C7-0FC7-6D80-71B348DC6CFD}"/>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BF3B8935-B0AB-A492-8770-27D82EDF97BF}"/>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46E2A323-2D9B-7120-39B6-4E47378949EC}"/>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5" name="Google Shape;160;p7">
              <a:extLst>
                <a:ext uri="{FF2B5EF4-FFF2-40B4-BE49-F238E27FC236}">
                  <a16:creationId xmlns:a16="http://schemas.microsoft.com/office/drawing/2014/main" id="{44529195-5224-2E3D-5002-569F0326C002}"/>
                </a:ext>
              </a:extLst>
            </p:cNvPr>
            <p:cNvSpPr txBox="1"/>
            <p:nvPr/>
          </p:nvSpPr>
          <p:spPr>
            <a:xfrm>
              <a:off x="3057621" y="178865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Version control and use of Git</a:t>
              </a:r>
              <a:endParaRPr dirty="0"/>
            </a:p>
          </p:txBody>
        </p:sp>
        <p:sp>
          <p:nvSpPr>
            <p:cNvPr id="26" name="Google Shape;161;p7">
              <a:extLst>
                <a:ext uri="{FF2B5EF4-FFF2-40B4-BE49-F238E27FC236}">
                  <a16:creationId xmlns:a16="http://schemas.microsoft.com/office/drawing/2014/main" id="{085A047B-2E24-AC59-7F01-E899EA842C0B}"/>
                </a:ext>
              </a:extLst>
            </p:cNvPr>
            <p:cNvSpPr txBox="1"/>
            <p:nvPr/>
          </p:nvSpPr>
          <p:spPr>
            <a:xfrm>
              <a:off x="3057621" y="310307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cs typeface="Calibri"/>
                  <a:sym typeface="Calibri"/>
                </a:rPr>
                <a:t>Completed program works end-to-end</a:t>
              </a:r>
              <a:endParaRPr dirty="0"/>
            </a:p>
          </p:txBody>
        </p:sp>
        <p:sp>
          <p:nvSpPr>
            <p:cNvPr id="28" name="Google Shape;163;p7">
              <a:extLst>
                <a:ext uri="{FF2B5EF4-FFF2-40B4-BE49-F238E27FC236}">
                  <a16:creationId xmlns:a16="http://schemas.microsoft.com/office/drawing/2014/main" id="{2EA3CC88-39B5-0B54-A06F-AFB782C0703A}"/>
                </a:ext>
              </a:extLst>
            </p:cNvPr>
            <p:cNvSpPr txBox="1"/>
            <p:nvPr/>
          </p:nvSpPr>
          <p:spPr>
            <a:xfrm>
              <a:off x="3057621" y="5497927"/>
              <a:ext cx="4036517" cy="78966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Despite a tight schedule, the work was completed on time and the minimum viable product (MVP) was successfully implemented.</a:t>
              </a:r>
            </a:p>
          </p:txBody>
        </p:sp>
      </p:grpSp>
    </p:spTree>
    <p:extLst>
      <p:ext uri="{BB962C8B-B14F-4D97-AF65-F5344CB8AC3E}">
        <p14:creationId xmlns:p14="http://schemas.microsoft.com/office/powerpoint/2010/main" val="3975308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57C-C14B-4D87-CA5D-26AB734844B2}"/>
              </a:ext>
            </a:extLst>
          </p:cNvPr>
          <p:cNvSpPr>
            <a:spLocks noGrp="1"/>
          </p:cNvSpPr>
          <p:nvPr>
            <p:ph type="title"/>
          </p:nvPr>
        </p:nvSpPr>
        <p:spPr/>
        <p:txBody>
          <a:bodyPr>
            <a:normAutofit fontScale="90000"/>
          </a:bodyPr>
          <a:lstStyle/>
          <a:p>
            <a:r>
              <a:rPr lang="en-US" dirty="0"/>
              <a:t>What Needs Improvement</a:t>
            </a:r>
          </a:p>
        </p:txBody>
      </p:sp>
      <p:grpSp>
        <p:nvGrpSpPr>
          <p:cNvPr id="4" name="Google Shape;139;p7">
            <a:extLst>
              <a:ext uri="{FF2B5EF4-FFF2-40B4-BE49-F238E27FC236}">
                <a16:creationId xmlns:a16="http://schemas.microsoft.com/office/drawing/2014/main" id="{7D100188-9AFA-37BE-3664-E012BE8887A9}"/>
              </a:ext>
            </a:extLst>
          </p:cNvPr>
          <p:cNvGrpSpPr/>
          <p:nvPr/>
        </p:nvGrpSpPr>
        <p:grpSpPr>
          <a:xfrm>
            <a:off x="2429763" y="1304260"/>
            <a:ext cx="7332474" cy="2592651"/>
            <a:chOff x="1336365" y="1374782"/>
            <a:chExt cx="6601798" cy="2463811"/>
          </a:xfrm>
        </p:grpSpPr>
        <p:sp>
          <p:nvSpPr>
            <p:cNvPr id="8" name="Google Shape;143;p7">
              <a:extLst>
                <a:ext uri="{FF2B5EF4-FFF2-40B4-BE49-F238E27FC236}">
                  <a16:creationId xmlns:a16="http://schemas.microsoft.com/office/drawing/2014/main" id="{08D6C498-8FEF-0C3D-3DEC-1008FCDF5628}"/>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959DDA84-ACB3-2955-1C06-D18928D64801}"/>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EF09D235-1DDB-F603-1462-C982D0C2FFEF}"/>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6F94DAC4-BBCF-4519-B402-3A07AA3E75EC}"/>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51;p7">
              <a:extLst>
                <a:ext uri="{FF2B5EF4-FFF2-40B4-BE49-F238E27FC236}">
                  <a16:creationId xmlns:a16="http://schemas.microsoft.com/office/drawing/2014/main" id="{3D96A343-3CFA-5347-AA9D-66FC43E3405A}"/>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F795B326-B219-71B5-754C-0C56F783F438}"/>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B74C16F7-1BDE-9B13-E4CB-4025BCA3E0F6}"/>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B69FB144-3A3D-4440-8766-F14BBF1AB532}"/>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41895289-6AED-CFB2-235C-A0AE9FE2A7D5}"/>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737D8555-476A-729F-607C-44E9DDB39212}"/>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5" name="Google Shape;160;p7">
              <a:extLst>
                <a:ext uri="{FF2B5EF4-FFF2-40B4-BE49-F238E27FC236}">
                  <a16:creationId xmlns:a16="http://schemas.microsoft.com/office/drawing/2014/main" id="{18597706-6123-1AD1-0258-AB4189F00136}"/>
                </a:ext>
              </a:extLst>
            </p:cNvPr>
            <p:cNvSpPr txBox="1"/>
            <p:nvPr/>
          </p:nvSpPr>
          <p:spPr>
            <a:xfrm>
              <a:off x="3057621" y="167166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More time spent on the specific execution of the sprint cycle (</a:t>
              </a:r>
              <a:r>
                <a:rPr lang="en-IN" sz="1600" dirty="0" err="1">
                  <a:solidFill>
                    <a:schemeClr val="lt1"/>
                  </a:solidFill>
                  <a:latin typeface="Calibri"/>
                  <a:ea typeface="Calibri"/>
                  <a:cs typeface="Calibri"/>
                  <a:sym typeface="Calibri"/>
                </a:rPr>
                <a:t>ie</a:t>
              </a:r>
              <a:r>
                <a:rPr lang="en-IN" sz="1600" dirty="0">
                  <a:solidFill>
                    <a:schemeClr val="lt1"/>
                  </a:solidFill>
                  <a:latin typeface="Calibri"/>
                  <a:ea typeface="Calibri"/>
                  <a:cs typeface="Calibri"/>
                  <a:sym typeface="Calibri"/>
                </a:rPr>
                <a:t>. day by day planning for progress)</a:t>
              </a:r>
              <a:endParaRPr dirty="0"/>
            </a:p>
          </p:txBody>
        </p:sp>
        <p:sp>
          <p:nvSpPr>
            <p:cNvPr id="26" name="Google Shape;161;p7">
              <a:extLst>
                <a:ext uri="{FF2B5EF4-FFF2-40B4-BE49-F238E27FC236}">
                  <a16:creationId xmlns:a16="http://schemas.microsoft.com/office/drawing/2014/main" id="{B3E7B09D-F8D6-B21D-E4E2-AC01EF3710D2}"/>
                </a:ext>
              </a:extLst>
            </p:cNvPr>
            <p:cNvSpPr txBox="1"/>
            <p:nvPr/>
          </p:nvSpPr>
          <p:spPr>
            <a:xfrm>
              <a:off x="3057621" y="298608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Detailed documentation within codebase for easier recall, coding style enforcement.</a:t>
              </a:r>
              <a:endParaRPr lang="en-IN" sz="1600" dirty="0"/>
            </a:p>
          </p:txBody>
        </p:sp>
      </p:grpSp>
    </p:spTree>
    <p:extLst>
      <p:ext uri="{BB962C8B-B14F-4D97-AF65-F5344CB8AC3E}">
        <p14:creationId xmlns:p14="http://schemas.microsoft.com/office/powerpoint/2010/main" val="3157731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D3C4F-7A96-CA82-CA73-42AF3D8CD95D}"/>
              </a:ext>
            </a:extLst>
          </p:cNvPr>
          <p:cNvSpPr>
            <a:spLocks noGrp="1"/>
          </p:cNvSpPr>
          <p:nvPr>
            <p:ph type="title"/>
          </p:nvPr>
        </p:nvSpPr>
        <p:spPr/>
        <p:txBody>
          <a:bodyPr>
            <a:normAutofit fontScale="90000"/>
          </a:bodyPr>
          <a:lstStyle/>
          <a:p>
            <a:r>
              <a:rPr lang="en-US" dirty="0"/>
              <a:t>Sprint 3</a:t>
            </a:r>
          </a:p>
        </p:txBody>
      </p:sp>
      <p:sp>
        <p:nvSpPr>
          <p:cNvPr id="3" name="Content Placeholder 2">
            <a:extLst>
              <a:ext uri="{FF2B5EF4-FFF2-40B4-BE49-F238E27FC236}">
                <a16:creationId xmlns:a16="http://schemas.microsoft.com/office/drawing/2014/main" id="{C93B65CA-9E36-91A1-3922-42BEFCB178D3}"/>
              </a:ext>
            </a:extLst>
          </p:cNvPr>
          <p:cNvSpPr>
            <a:spLocks noGrp="1"/>
          </p:cNvSpPr>
          <p:nvPr>
            <p:ph sz="quarter" idx="14"/>
          </p:nvPr>
        </p:nvSpPr>
        <p:spPr/>
        <p:txBody>
          <a:bodyPr/>
          <a:lstStyle/>
          <a:p>
            <a:r>
              <a:rPr lang="en-US" dirty="0"/>
              <a:t>Application is complete and ready to be hosted on the web</a:t>
            </a:r>
          </a:p>
        </p:txBody>
      </p:sp>
    </p:spTree>
    <p:extLst>
      <p:ext uri="{BB962C8B-B14F-4D97-AF65-F5344CB8AC3E}">
        <p14:creationId xmlns:p14="http://schemas.microsoft.com/office/powerpoint/2010/main" val="135874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D998-DF87-3EDD-F969-6A1206AD999B}"/>
              </a:ext>
            </a:extLst>
          </p:cNvPr>
          <p:cNvSpPr>
            <a:spLocks noGrp="1"/>
          </p:cNvSpPr>
          <p:nvPr>
            <p:ph type="title"/>
          </p:nvPr>
        </p:nvSpPr>
        <p:spPr/>
        <p:txBody>
          <a:bodyPr>
            <a:normAutofit fontScale="90000"/>
          </a:bodyPr>
          <a:lstStyle/>
          <a:p>
            <a:r>
              <a:rPr lang="en-US" dirty="0"/>
              <a:t>Application Screenshots</a:t>
            </a:r>
          </a:p>
        </p:txBody>
      </p:sp>
      <p:pic>
        <p:nvPicPr>
          <p:cNvPr id="5122" name="Picture 2">
            <a:extLst>
              <a:ext uri="{FF2B5EF4-FFF2-40B4-BE49-F238E27FC236}">
                <a16:creationId xmlns:a16="http://schemas.microsoft.com/office/drawing/2014/main" id="{1BAAB60E-62B6-39A8-23D9-3601ECB16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87" y="1466157"/>
            <a:ext cx="2222736" cy="393050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88443ED-79AE-5DD9-9BE8-CB8C542DB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003" y="1470975"/>
            <a:ext cx="2222737" cy="39256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58CD70A-5417-2D57-6E6C-80B7ECBBE67C}"/>
              </a:ext>
            </a:extLst>
          </p:cNvPr>
          <p:cNvPicPr>
            <a:picLocks noChangeAspect="1"/>
          </p:cNvPicPr>
          <p:nvPr/>
        </p:nvPicPr>
        <p:blipFill>
          <a:blip r:embed="rId4"/>
          <a:stretch>
            <a:fillRect/>
          </a:stretch>
        </p:blipFill>
        <p:spPr>
          <a:xfrm>
            <a:off x="7528823" y="1466157"/>
            <a:ext cx="2180290" cy="3860801"/>
          </a:xfrm>
          <a:prstGeom prst="rect">
            <a:avLst/>
          </a:prstGeom>
        </p:spPr>
      </p:pic>
      <p:pic>
        <p:nvPicPr>
          <p:cNvPr id="4" name="Picture 3">
            <a:extLst>
              <a:ext uri="{FF2B5EF4-FFF2-40B4-BE49-F238E27FC236}">
                <a16:creationId xmlns:a16="http://schemas.microsoft.com/office/drawing/2014/main" id="{15DD99B8-B23A-4178-F020-75C798E01DA9}"/>
              </a:ext>
            </a:extLst>
          </p:cNvPr>
          <p:cNvPicPr>
            <a:picLocks noChangeAspect="1"/>
          </p:cNvPicPr>
          <p:nvPr/>
        </p:nvPicPr>
        <p:blipFill>
          <a:blip r:embed="rId5"/>
          <a:stretch>
            <a:fillRect/>
          </a:stretch>
        </p:blipFill>
        <p:spPr>
          <a:xfrm>
            <a:off x="9903446" y="1466157"/>
            <a:ext cx="2196271" cy="3930502"/>
          </a:xfrm>
          <a:prstGeom prst="rect">
            <a:avLst/>
          </a:prstGeom>
        </p:spPr>
      </p:pic>
      <p:pic>
        <p:nvPicPr>
          <p:cNvPr id="5" name="Picture 4">
            <a:extLst>
              <a:ext uri="{FF2B5EF4-FFF2-40B4-BE49-F238E27FC236}">
                <a16:creationId xmlns:a16="http://schemas.microsoft.com/office/drawing/2014/main" id="{8295AB90-513A-BCB9-133C-A187C0ED8DC9}"/>
              </a:ext>
            </a:extLst>
          </p:cNvPr>
          <p:cNvPicPr>
            <a:picLocks noChangeAspect="1"/>
          </p:cNvPicPr>
          <p:nvPr/>
        </p:nvPicPr>
        <p:blipFill>
          <a:blip r:embed="rId6"/>
          <a:stretch>
            <a:fillRect/>
          </a:stretch>
        </p:blipFill>
        <p:spPr>
          <a:xfrm>
            <a:off x="5112073" y="1466157"/>
            <a:ext cx="2222417" cy="3930503"/>
          </a:xfrm>
          <a:prstGeom prst="rect">
            <a:avLst/>
          </a:prstGeom>
        </p:spPr>
      </p:pic>
    </p:spTree>
    <p:extLst>
      <p:ext uri="{BB962C8B-B14F-4D97-AF65-F5344CB8AC3E}">
        <p14:creationId xmlns:p14="http://schemas.microsoft.com/office/powerpoint/2010/main" val="3495455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087B6-381F-7E82-D629-0B74925BA31A}"/>
              </a:ext>
            </a:extLst>
          </p:cNvPr>
          <p:cNvSpPr>
            <a:spLocks noGrp="1"/>
          </p:cNvSpPr>
          <p:nvPr>
            <p:ph type="title"/>
          </p:nvPr>
        </p:nvSpPr>
        <p:spPr/>
        <p:txBody>
          <a:bodyPr>
            <a:normAutofit fontScale="90000"/>
          </a:bodyPr>
          <a:lstStyle/>
          <a:p>
            <a:r>
              <a:rPr lang="en-US" dirty="0"/>
              <a:t>API- Backend</a:t>
            </a:r>
          </a:p>
        </p:txBody>
      </p:sp>
      <p:sp>
        <p:nvSpPr>
          <p:cNvPr id="3" name="Content Placeholder 2">
            <a:extLst>
              <a:ext uri="{FF2B5EF4-FFF2-40B4-BE49-F238E27FC236}">
                <a16:creationId xmlns:a16="http://schemas.microsoft.com/office/drawing/2014/main" id="{D5EB0BAE-6CBE-F3CF-3E47-1D16C117D225}"/>
              </a:ext>
            </a:extLst>
          </p:cNvPr>
          <p:cNvSpPr>
            <a:spLocks noGrp="1"/>
          </p:cNvSpPr>
          <p:nvPr>
            <p:ph sz="quarter" idx="14"/>
          </p:nvPr>
        </p:nvSpPr>
        <p:spPr/>
        <p:txBody>
          <a:bodyPr/>
          <a:lstStyle/>
          <a:p>
            <a:r>
              <a:rPr lang="en-US" dirty="0"/>
              <a:t>REST API written in Python</a:t>
            </a:r>
          </a:p>
          <a:p>
            <a:pPr lvl="1"/>
            <a:r>
              <a:rPr lang="en-US" dirty="0"/>
              <a:t>Django REST Framework</a:t>
            </a:r>
          </a:p>
          <a:p>
            <a:pPr lvl="1"/>
            <a:r>
              <a:rPr lang="en-US" dirty="0"/>
              <a:t>Two endpoints:</a:t>
            </a:r>
          </a:p>
          <a:p>
            <a:pPr lvl="2"/>
            <a:r>
              <a:rPr lang="en-US" dirty="0"/>
              <a:t>ML Model Prediction</a:t>
            </a:r>
          </a:p>
          <a:p>
            <a:pPr lvl="2"/>
            <a:r>
              <a:rPr lang="en-US" dirty="0"/>
              <a:t>Chatbot</a:t>
            </a:r>
          </a:p>
          <a:p>
            <a:pPr lvl="1"/>
            <a:r>
              <a:rPr lang="en-US" dirty="0"/>
              <a:t>Admin Interface</a:t>
            </a:r>
          </a:p>
          <a:p>
            <a:endParaRPr lang="en-US" dirty="0"/>
          </a:p>
        </p:txBody>
      </p:sp>
    </p:spTree>
    <p:extLst>
      <p:ext uri="{BB962C8B-B14F-4D97-AF65-F5344CB8AC3E}">
        <p14:creationId xmlns:p14="http://schemas.microsoft.com/office/powerpoint/2010/main" val="252197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ACAB-3333-8DC8-13B2-1C0BBC629B17}"/>
              </a:ext>
            </a:extLst>
          </p:cNvPr>
          <p:cNvSpPr>
            <a:spLocks noGrp="1"/>
          </p:cNvSpPr>
          <p:nvPr>
            <p:ph type="title"/>
          </p:nvPr>
        </p:nvSpPr>
        <p:spPr/>
        <p:txBody>
          <a:bodyPr>
            <a:normAutofit fontScale="90000"/>
          </a:bodyPr>
          <a:lstStyle/>
          <a:p>
            <a:r>
              <a:rPr lang="en-US" dirty="0"/>
              <a:t>API Screenshots</a:t>
            </a:r>
          </a:p>
        </p:txBody>
      </p:sp>
      <p:pic>
        <p:nvPicPr>
          <p:cNvPr id="6146" name="Picture 2">
            <a:extLst>
              <a:ext uri="{FF2B5EF4-FFF2-40B4-BE49-F238E27FC236}">
                <a16:creationId xmlns:a16="http://schemas.microsoft.com/office/drawing/2014/main" id="{E79C125B-0EDE-95C8-3FD5-12CC669D4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8" y="1328828"/>
            <a:ext cx="4116265" cy="247732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43CC71C-4A13-3636-1C24-EEE5ECEAE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867" y="1328828"/>
            <a:ext cx="4116265" cy="247732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34650FC-0B0B-46F2-3303-ED76F1F6B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09" y="4170956"/>
            <a:ext cx="4141076" cy="249226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B5389CD-24CA-6D18-BC75-E215B0AE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4212" y="4187868"/>
            <a:ext cx="4145179" cy="24947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C41927-9A18-EBBA-28F8-7BBC5F865CBD}"/>
              </a:ext>
            </a:extLst>
          </p:cNvPr>
          <p:cNvPicPr>
            <a:picLocks noChangeAspect="1"/>
          </p:cNvPicPr>
          <p:nvPr/>
        </p:nvPicPr>
        <p:blipFill>
          <a:blip r:embed="rId6"/>
          <a:stretch>
            <a:fillRect/>
          </a:stretch>
        </p:blipFill>
        <p:spPr>
          <a:xfrm>
            <a:off x="8071632" y="4187868"/>
            <a:ext cx="4116269" cy="2443010"/>
          </a:xfrm>
          <a:prstGeom prst="rect">
            <a:avLst/>
          </a:prstGeom>
        </p:spPr>
      </p:pic>
      <p:pic>
        <p:nvPicPr>
          <p:cNvPr id="4" name="Picture 3">
            <a:extLst>
              <a:ext uri="{FF2B5EF4-FFF2-40B4-BE49-F238E27FC236}">
                <a16:creationId xmlns:a16="http://schemas.microsoft.com/office/drawing/2014/main" id="{82219F70-91E7-BCAE-AA1E-CA01FB92C9AB}"/>
              </a:ext>
            </a:extLst>
          </p:cNvPr>
          <p:cNvPicPr>
            <a:picLocks noChangeAspect="1"/>
          </p:cNvPicPr>
          <p:nvPr/>
        </p:nvPicPr>
        <p:blipFill>
          <a:blip r:embed="rId7"/>
          <a:stretch>
            <a:fillRect/>
          </a:stretch>
        </p:blipFill>
        <p:spPr>
          <a:xfrm>
            <a:off x="8071632" y="1345987"/>
            <a:ext cx="4116265" cy="2490446"/>
          </a:xfrm>
          <a:prstGeom prst="rect">
            <a:avLst/>
          </a:prstGeom>
        </p:spPr>
      </p:pic>
    </p:spTree>
    <p:extLst>
      <p:ext uri="{BB962C8B-B14F-4D97-AF65-F5344CB8AC3E}">
        <p14:creationId xmlns:p14="http://schemas.microsoft.com/office/powerpoint/2010/main" val="2002829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DF81-4614-5522-5C79-158871B3BCE6}"/>
              </a:ext>
            </a:extLst>
          </p:cNvPr>
          <p:cNvSpPr>
            <a:spLocks noGrp="1"/>
          </p:cNvSpPr>
          <p:nvPr>
            <p:ph type="title"/>
          </p:nvPr>
        </p:nvSpPr>
        <p:spPr/>
        <p:txBody>
          <a:bodyPr>
            <a:normAutofit fontScale="90000"/>
          </a:bodyPr>
          <a:lstStyle/>
          <a:p>
            <a:r>
              <a:rPr lang="en-US" dirty="0"/>
              <a:t>Links</a:t>
            </a:r>
          </a:p>
        </p:txBody>
      </p:sp>
      <p:sp>
        <p:nvSpPr>
          <p:cNvPr id="3" name="Content Placeholder 2">
            <a:extLst>
              <a:ext uri="{FF2B5EF4-FFF2-40B4-BE49-F238E27FC236}">
                <a16:creationId xmlns:a16="http://schemas.microsoft.com/office/drawing/2014/main" id="{961ADA6C-045A-20BC-5B02-9DCD30255CB1}"/>
              </a:ext>
            </a:extLst>
          </p:cNvPr>
          <p:cNvSpPr>
            <a:spLocks noGrp="1"/>
          </p:cNvSpPr>
          <p:nvPr>
            <p:ph sz="quarter" idx="14"/>
          </p:nvPr>
        </p:nvSpPr>
        <p:spPr/>
        <p:txBody>
          <a:bodyPr/>
          <a:lstStyle/>
          <a:p>
            <a:r>
              <a:rPr lang="en-US" dirty="0"/>
              <a:t>GitHub: </a:t>
            </a:r>
            <a:r>
              <a:rPr lang="en-US" dirty="0">
                <a:hlinkClick r:id="rId2"/>
              </a:rPr>
              <a:t>https://github.com/htmw/SpotCheckAI/wiki</a:t>
            </a:r>
            <a:r>
              <a:rPr lang="en-US" dirty="0"/>
              <a:t> </a:t>
            </a:r>
          </a:p>
          <a:p>
            <a:r>
              <a:rPr lang="en-US" dirty="0"/>
              <a:t>MVP Video: </a:t>
            </a:r>
            <a:r>
              <a:rPr lang="en-US" dirty="0">
                <a:hlinkClick r:id="rId3"/>
              </a:rPr>
              <a:t>https://youtu.be/LEKiQF-oiPE</a:t>
            </a:r>
            <a:r>
              <a:rPr lang="en-US" dirty="0"/>
              <a:t> </a:t>
            </a:r>
          </a:p>
          <a:p>
            <a:r>
              <a:rPr lang="en-US" dirty="0"/>
              <a:t>Product Demonstration Video:</a:t>
            </a:r>
          </a:p>
        </p:txBody>
      </p:sp>
    </p:spTree>
    <p:extLst>
      <p:ext uri="{BB962C8B-B14F-4D97-AF65-F5344CB8AC3E}">
        <p14:creationId xmlns:p14="http://schemas.microsoft.com/office/powerpoint/2010/main" val="676610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Team Roles and Responsibilities</a:t>
            </a:r>
          </a:p>
        </p:txBody>
      </p:sp>
      <p:sp>
        <p:nvSpPr>
          <p:cNvPr id="43" name="Text Placeholder 42">
            <a:extLst>
              <a:ext uri="{FF2B5EF4-FFF2-40B4-BE49-F238E27FC236}">
                <a16:creationId xmlns:a16="http://schemas.microsoft.com/office/drawing/2014/main" id="{FF337E4C-E3C1-40C7-B93B-034E1AA76ADA}"/>
              </a:ext>
            </a:extLst>
          </p:cNvPr>
          <p:cNvSpPr>
            <a:spLocks noGrp="1"/>
          </p:cNvSpPr>
          <p:nvPr>
            <p:ph type="body" sz="quarter" idx="17"/>
          </p:nvPr>
        </p:nvSpPr>
        <p:spPr/>
        <p:txBody>
          <a:bodyPr/>
          <a:lstStyle/>
          <a:p>
            <a:r>
              <a:rPr lang="en-US" dirty="0"/>
              <a:t>Rafferty Leung</a:t>
            </a:r>
          </a:p>
        </p:txBody>
      </p:sp>
      <p:sp>
        <p:nvSpPr>
          <p:cNvPr id="44" name="Text Placeholder 43">
            <a:extLst>
              <a:ext uri="{FF2B5EF4-FFF2-40B4-BE49-F238E27FC236}">
                <a16:creationId xmlns:a16="http://schemas.microsoft.com/office/drawing/2014/main" id="{B958F53A-B9E3-401F-B3D6-B7CE847DC5DA}"/>
              </a:ext>
            </a:extLst>
          </p:cNvPr>
          <p:cNvSpPr>
            <a:spLocks noGrp="1"/>
          </p:cNvSpPr>
          <p:nvPr>
            <p:ph type="body" sz="quarter" idx="18"/>
          </p:nvPr>
        </p:nvSpPr>
        <p:spPr/>
        <p:txBody>
          <a:bodyPr/>
          <a:lstStyle/>
          <a:p>
            <a:r>
              <a:rPr lang="en-US" dirty="0"/>
              <a:t>Software Engineer, Product Manager</a:t>
            </a:r>
          </a:p>
        </p:txBody>
      </p:sp>
      <p:sp>
        <p:nvSpPr>
          <p:cNvPr id="50" name="Text Placeholder 49">
            <a:extLst>
              <a:ext uri="{FF2B5EF4-FFF2-40B4-BE49-F238E27FC236}">
                <a16:creationId xmlns:a16="http://schemas.microsoft.com/office/drawing/2014/main" id="{42E1C511-12DE-4CF9-BC15-F9E30F1B0534}"/>
              </a:ext>
            </a:extLst>
          </p:cNvPr>
          <p:cNvSpPr>
            <a:spLocks noGrp="1"/>
          </p:cNvSpPr>
          <p:nvPr>
            <p:ph type="body" sz="quarter" idx="24"/>
          </p:nvPr>
        </p:nvSpPr>
        <p:spPr>
          <a:xfrm>
            <a:off x="3637882" y="2339389"/>
            <a:ext cx="7728109" cy="3114737"/>
          </a:xfrm>
        </p:spPr>
        <p:txBody>
          <a:bodyPr/>
          <a:lstStyle/>
          <a:p>
            <a:pPr algn="l"/>
            <a:r>
              <a:rPr lang="en-US" dirty="0"/>
              <a:t>Responsibilities:</a:t>
            </a:r>
          </a:p>
          <a:p>
            <a:pPr marL="285750" indent="-285750" algn="l">
              <a:buFont typeface="Arial" panose="020B0604020202020204" pitchFamily="34" charset="0"/>
              <a:buChar char="•"/>
            </a:pPr>
            <a:r>
              <a:rPr lang="en-US" dirty="0"/>
              <a:t>Write and test code to ensure high-quality software that meets requirements.</a:t>
            </a:r>
          </a:p>
          <a:p>
            <a:pPr marL="285750" indent="-285750" algn="l">
              <a:buFont typeface="Arial" panose="020B0604020202020204" pitchFamily="34" charset="0"/>
              <a:buChar char="•"/>
            </a:pPr>
            <a:r>
              <a:rPr lang="en-US" dirty="0"/>
              <a:t>Troubleshoot and debug code to identify and fix issues.</a:t>
            </a:r>
          </a:p>
          <a:p>
            <a:pPr marL="285750" indent="-285750" algn="l">
              <a:buFont typeface="Arial" panose="020B0604020202020204" pitchFamily="34" charset="0"/>
              <a:buChar char="•"/>
            </a:pPr>
            <a:r>
              <a:rPr lang="en-US" dirty="0"/>
              <a:t>Ensure software scalability, performance, and security.</a:t>
            </a:r>
          </a:p>
          <a:p>
            <a:pPr marL="285750" indent="-285750" algn="l">
              <a:buFont typeface="Arial" panose="020B0604020202020204" pitchFamily="34" charset="0"/>
              <a:buChar char="•"/>
            </a:pPr>
            <a:r>
              <a:rPr lang="en-US" dirty="0"/>
              <a:t>Work with project managers to estimate development efforts and deliver on time.</a:t>
            </a:r>
          </a:p>
          <a:p>
            <a:pPr marL="285750" indent="-285750" algn="l">
              <a:buFont typeface="Arial" panose="020B0604020202020204" pitchFamily="34" charset="0"/>
              <a:buChar char="•"/>
            </a:pPr>
            <a:r>
              <a:rPr lang="en-US" dirty="0"/>
              <a:t>Define and prioritize the product roadmap and features based on user needs and market trends.</a:t>
            </a:r>
          </a:p>
          <a:p>
            <a:pPr marL="285750" indent="-285750" algn="l">
              <a:buFont typeface="Arial" panose="020B0604020202020204" pitchFamily="34" charset="0"/>
              <a:buChar char="•"/>
            </a:pPr>
            <a:r>
              <a:rPr lang="en-US" dirty="0"/>
              <a:t>Gather and analyze user feedback and market research to inform product decisions.</a:t>
            </a:r>
          </a:p>
          <a:p>
            <a:pPr marL="285750" indent="-285750" algn="l">
              <a:buFont typeface="Arial" panose="020B0604020202020204" pitchFamily="34" charset="0"/>
              <a:buChar char="•"/>
            </a:pPr>
            <a:r>
              <a:rPr lang="en-US" dirty="0"/>
              <a:t>Create and manage product requirements and specifications.</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4294967295"/>
          </p:nvPr>
        </p:nvSpPr>
        <p:spPr>
          <a:xfrm>
            <a:off x="11365992" y="6356350"/>
            <a:ext cx="630936" cy="365125"/>
          </a:xfrm>
          <a:prstGeom prst="rect">
            <a:avLst/>
          </a:prstGeom>
        </p:spPr>
        <p:txBody>
          <a:bodyPr/>
          <a:lstStyle/>
          <a:p>
            <a:pPr lvl="0"/>
            <a:fld id="{06B786C7-B8F9-4072-AAAA-17258464D730}" type="slidenum">
              <a:rPr lang="en-US" noProof="0" smtClean="0"/>
              <a:pPr lvl="0"/>
              <a:t>4</a:t>
            </a:fld>
            <a:endParaRPr lang="en-US" noProof="0" dirty="0"/>
          </a:p>
        </p:txBody>
      </p:sp>
      <p:pic>
        <p:nvPicPr>
          <p:cNvPr id="8" name="Picture Placeholder 7" descr="A person wearing glasses&#10;&#10;Description automatically generated with low confidence">
            <a:extLst>
              <a:ext uri="{FF2B5EF4-FFF2-40B4-BE49-F238E27FC236}">
                <a16:creationId xmlns:a16="http://schemas.microsoft.com/office/drawing/2014/main" id="{FC10F92A-D299-BA66-0D51-E98915A0BD39}"/>
              </a:ext>
            </a:extLst>
          </p:cNvPr>
          <p:cNvPicPr>
            <a:picLocks noGrp="1" noChangeAspect="1"/>
          </p:cNvPicPr>
          <p:nvPr>
            <p:ph type="pic" sz="quarter" idx="13"/>
          </p:nvPr>
        </p:nvPicPr>
        <p:blipFill>
          <a:blip r:embed="rId2"/>
          <a:srcRect/>
          <a:stretch>
            <a:fillRect/>
          </a:stretch>
        </p:blipFill>
        <p:spPr/>
      </p:pic>
    </p:spTree>
    <p:extLst>
      <p:ext uri="{BB962C8B-B14F-4D97-AF65-F5344CB8AC3E}">
        <p14:creationId xmlns:p14="http://schemas.microsoft.com/office/powerpoint/2010/main" val="2605548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599F3-4C61-2A28-ED78-6D99DBF45888}"/>
              </a:ext>
            </a:extLst>
          </p:cNvPr>
          <p:cNvSpPr>
            <a:spLocks noGrp="1"/>
          </p:cNvSpPr>
          <p:nvPr>
            <p:ph type="title"/>
          </p:nvPr>
        </p:nvSpPr>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78C0AAA2-9E41-FF49-F8F9-18B65513C135}"/>
              </a:ext>
            </a:extLst>
          </p:cNvPr>
          <p:cNvSpPr>
            <a:spLocks noGrp="1"/>
          </p:cNvSpPr>
          <p:nvPr>
            <p:ph sz="quarter" idx="14"/>
          </p:nvPr>
        </p:nvSpPr>
        <p:spPr/>
        <p:txBody>
          <a:bodyPr>
            <a:normAutofit/>
          </a:bodyPr>
          <a:lstStyle/>
          <a:p>
            <a:pPr marL="0" indent="0">
              <a:buNone/>
            </a:pPr>
            <a:r>
              <a:rPr lang="en-US" dirty="0"/>
              <a:t>The average wait time to see a physician is currently 26 days, and the process of diagnosing skin cancer can cause delays in treatment due to the need for a dermatology appointment, visual inspection, and pathology review. To address this issue, a proposed solution involves using machine learning algorithms to triage patients based on skin lesion images. This approach has the potential to identify cases with a higher certainty of being cancerous, allowing those patients to be prioritized for earlier appointments and reducing wait times while improving patient outcomes.</a:t>
            </a:r>
          </a:p>
        </p:txBody>
      </p:sp>
    </p:spTree>
    <p:extLst>
      <p:ext uri="{BB962C8B-B14F-4D97-AF65-F5344CB8AC3E}">
        <p14:creationId xmlns:p14="http://schemas.microsoft.com/office/powerpoint/2010/main" val="668952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FA86-4E52-1518-021B-C1D29780402F}"/>
              </a:ext>
            </a:extLst>
          </p:cNvPr>
          <p:cNvSpPr>
            <a:spLocks noGrp="1"/>
          </p:cNvSpPr>
          <p:nvPr>
            <p:ph type="title"/>
          </p:nvPr>
        </p:nvSpPr>
        <p:spPr/>
        <p:txBody>
          <a:bodyPr>
            <a:normAutofit fontScale="90000"/>
          </a:bodyPr>
          <a:lstStyle/>
          <a:p>
            <a:r>
              <a:rPr lang="en-US" dirty="0"/>
              <a:t>Project Description</a:t>
            </a:r>
          </a:p>
        </p:txBody>
      </p:sp>
      <p:sp>
        <p:nvSpPr>
          <p:cNvPr id="3" name="Content Placeholder 2">
            <a:extLst>
              <a:ext uri="{FF2B5EF4-FFF2-40B4-BE49-F238E27FC236}">
                <a16:creationId xmlns:a16="http://schemas.microsoft.com/office/drawing/2014/main" id="{3DB7FF19-1582-F298-979C-2724421CC53D}"/>
              </a:ext>
            </a:extLst>
          </p:cNvPr>
          <p:cNvSpPr>
            <a:spLocks noGrp="1"/>
          </p:cNvSpPr>
          <p:nvPr>
            <p:ph sz="quarter" idx="14"/>
          </p:nvPr>
        </p:nvSpPr>
        <p:spPr/>
        <p:txBody>
          <a:bodyPr>
            <a:normAutofit fontScale="55000" lnSpcReduction="20000"/>
          </a:bodyPr>
          <a:lstStyle/>
          <a:p>
            <a:pPr marL="0" indent="0">
              <a:buNone/>
            </a:pPr>
            <a:r>
              <a:rPr lang="en-US" b="1" dirty="0"/>
              <a:t>For</a:t>
            </a:r>
            <a:r>
              <a:rPr lang="en-US" dirty="0"/>
              <a:t> individuals concerned about the potential malignancy of skin lesions,</a:t>
            </a:r>
          </a:p>
          <a:p>
            <a:pPr marL="0" indent="0">
              <a:buNone/>
            </a:pPr>
            <a:endParaRPr lang="en-US" dirty="0"/>
          </a:p>
          <a:p>
            <a:pPr marL="0" indent="0">
              <a:buNone/>
            </a:pPr>
            <a:r>
              <a:rPr lang="en-US" b="1" dirty="0"/>
              <a:t>who</a:t>
            </a:r>
            <a:r>
              <a:rPr lang="en-US" dirty="0"/>
              <a:t> want a faster and more convenient alternative to traditional diagnostic methods,</a:t>
            </a:r>
          </a:p>
          <a:p>
            <a:pPr marL="0" indent="0">
              <a:buNone/>
            </a:pPr>
            <a:endParaRPr lang="en-US" dirty="0"/>
          </a:p>
          <a:p>
            <a:pPr marL="0" indent="0">
              <a:buNone/>
            </a:pPr>
            <a:r>
              <a:rPr lang="en-US" b="1" dirty="0"/>
              <a:t>the</a:t>
            </a:r>
            <a:r>
              <a:rPr lang="en-US" dirty="0"/>
              <a:t> </a:t>
            </a:r>
            <a:r>
              <a:rPr lang="en-US" dirty="0" err="1"/>
              <a:t>SpotCheckAI</a:t>
            </a:r>
            <a:r>
              <a:rPr lang="en-US" dirty="0"/>
              <a:t> progressive web application (PWA)</a:t>
            </a:r>
          </a:p>
          <a:p>
            <a:pPr marL="0" indent="0">
              <a:buNone/>
            </a:pPr>
            <a:endParaRPr lang="en-US" dirty="0"/>
          </a:p>
          <a:p>
            <a:pPr marL="0" indent="0">
              <a:buNone/>
            </a:pPr>
            <a:r>
              <a:rPr lang="en-US" b="1" dirty="0"/>
              <a:t>is a</a:t>
            </a:r>
            <a:r>
              <a:rPr lang="en-US" dirty="0"/>
              <a:t> solution</a:t>
            </a:r>
          </a:p>
          <a:p>
            <a:pPr marL="0" indent="0">
              <a:buNone/>
            </a:pPr>
            <a:endParaRPr lang="en-US" dirty="0"/>
          </a:p>
          <a:p>
            <a:pPr marL="0" indent="0">
              <a:buNone/>
            </a:pPr>
            <a:r>
              <a:rPr lang="en-US" b="1" dirty="0"/>
              <a:t>that</a:t>
            </a:r>
            <a:r>
              <a:rPr lang="en-US" dirty="0"/>
              <a:t> allows users to upload an image and receive a response that predicts the likelihood of the lesion being cancerous or benign, providing preliminary responses to the end-user and streamlining a physician’s practice</a:t>
            </a:r>
          </a:p>
          <a:p>
            <a:pPr marL="0" indent="0">
              <a:buNone/>
            </a:pPr>
            <a:endParaRPr lang="en-US" dirty="0"/>
          </a:p>
          <a:p>
            <a:pPr marL="0" indent="0">
              <a:buNone/>
            </a:pPr>
            <a:r>
              <a:rPr lang="en-US" b="1" dirty="0"/>
              <a:t>unlike</a:t>
            </a:r>
            <a:r>
              <a:rPr lang="en-US" dirty="0"/>
              <a:t> existing solutions that may have limited accuracy or accessibility,</a:t>
            </a:r>
          </a:p>
          <a:p>
            <a:pPr marL="0" indent="0">
              <a:buNone/>
            </a:pPr>
            <a:endParaRPr lang="en-US" dirty="0"/>
          </a:p>
          <a:p>
            <a:pPr marL="0" indent="0">
              <a:buNone/>
            </a:pPr>
            <a:r>
              <a:rPr lang="en-US" b="1" dirty="0"/>
              <a:t>our application’s </a:t>
            </a:r>
            <a:r>
              <a:rPr lang="en-US" dirty="0"/>
              <a:t>machine learning model provides a highly accurate and user-friendly experience with the added benefit of being open source, allowing for further development and improvement of the machine learning model.</a:t>
            </a:r>
          </a:p>
          <a:p>
            <a:pPr marL="0" indent="0">
              <a:buNone/>
            </a:pPr>
            <a:endParaRPr lang="en-US" dirty="0"/>
          </a:p>
        </p:txBody>
      </p:sp>
    </p:spTree>
    <p:extLst>
      <p:ext uri="{BB962C8B-B14F-4D97-AF65-F5344CB8AC3E}">
        <p14:creationId xmlns:p14="http://schemas.microsoft.com/office/powerpoint/2010/main" val="452393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83F25-E3E7-88C2-78FC-8843EB4937E1}"/>
              </a:ext>
            </a:extLst>
          </p:cNvPr>
          <p:cNvSpPr>
            <a:spLocks noGrp="1"/>
          </p:cNvSpPr>
          <p:nvPr>
            <p:ph type="title"/>
          </p:nvPr>
        </p:nvSpPr>
        <p:spPr/>
        <p:txBody>
          <a:bodyPr>
            <a:normAutofit fontScale="90000"/>
          </a:bodyPr>
          <a:lstStyle/>
          <a:p>
            <a:r>
              <a:rPr lang="en-US" dirty="0"/>
              <a:t>Team Working Agreement</a:t>
            </a:r>
          </a:p>
        </p:txBody>
      </p:sp>
      <p:sp>
        <p:nvSpPr>
          <p:cNvPr id="3" name="Content Placeholder 2">
            <a:extLst>
              <a:ext uri="{FF2B5EF4-FFF2-40B4-BE49-F238E27FC236}">
                <a16:creationId xmlns:a16="http://schemas.microsoft.com/office/drawing/2014/main" id="{A9158844-563A-946F-B750-3F6728E3315C}"/>
              </a:ext>
            </a:extLst>
          </p:cNvPr>
          <p:cNvSpPr>
            <a:spLocks noGrp="1"/>
          </p:cNvSpPr>
          <p:nvPr>
            <p:ph sz="quarter" idx="14"/>
          </p:nvPr>
        </p:nvSpPr>
        <p:spPr/>
        <p:txBody>
          <a:bodyPr>
            <a:normAutofit lnSpcReduction="10000"/>
          </a:bodyPr>
          <a:lstStyle/>
          <a:p>
            <a:r>
              <a:rPr lang="en-US" dirty="0"/>
              <a:t>Participation</a:t>
            </a:r>
          </a:p>
          <a:p>
            <a:pPr lvl="1"/>
            <a:r>
              <a:rPr lang="en-US" dirty="0"/>
              <a:t>It is expected of all members of the team to arrive promptly for meetings and actively participate during the meeting.</a:t>
            </a:r>
          </a:p>
          <a:p>
            <a:pPr lvl="1"/>
            <a:r>
              <a:rPr lang="en-US" dirty="0"/>
              <a:t>Daily participation in the sprint cycles is required.</a:t>
            </a:r>
          </a:p>
          <a:p>
            <a:r>
              <a:rPr lang="en-US" dirty="0"/>
              <a:t>Communication</a:t>
            </a:r>
          </a:p>
          <a:p>
            <a:pPr lvl="1"/>
            <a:r>
              <a:rPr lang="en-US" dirty="0"/>
              <a:t>The team will utilize Slack, LinkedIn Messaging, or Email for communication, ensure codebase maintenance, and uphold transparency by openly addressing any obstacles or concerns they encounter.</a:t>
            </a:r>
          </a:p>
          <a:p>
            <a:r>
              <a:rPr lang="en-US" dirty="0"/>
              <a:t>Work Division</a:t>
            </a:r>
          </a:p>
          <a:p>
            <a:pPr lvl="1"/>
            <a:r>
              <a:rPr lang="en-US" dirty="0"/>
              <a:t>The distribution of work and project responsibilities will be fair and equal, and each sprint will reflect this approach.</a:t>
            </a:r>
          </a:p>
        </p:txBody>
      </p:sp>
    </p:spTree>
    <p:extLst>
      <p:ext uri="{BB962C8B-B14F-4D97-AF65-F5344CB8AC3E}">
        <p14:creationId xmlns:p14="http://schemas.microsoft.com/office/powerpoint/2010/main" val="227514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1</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47500" lnSpcReduction="20000"/>
          </a:bodyPr>
          <a:lstStyle/>
          <a:p>
            <a:pPr marL="0" indent="0">
              <a:buNone/>
            </a:pPr>
            <a:r>
              <a:rPr lang="en-US" dirty="0"/>
              <a:t>Name: David Kim</a:t>
            </a:r>
          </a:p>
          <a:p>
            <a:pPr marL="0" indent="0">
              <a:buNone/>
            </a:pPr>
            <a:r>
              <a:rPr lang="en-US" dirty="0"/>
              <a:t>Age: 42</a:t>
            </a:r>
          </a:p>
          <a:p>
            <a:pPr marL="0" indent="0">
              <a:buNone/>
            </a:pPr>
            <a:r>
              <a:rPr lang="en-US" dirty="0"/>
              <a:t>Occupation: Construction Project Manager</a:t>
            </a:r>
          </a:p>
          <a:p>
            <a:pPr marL="0" indent="0">
              <a:buNone/>
            </a:pPr>
            <a:r>
              <a:rPr lang="en-US" dirty="0"/>
              <a:t>Education: Bachelor's degree in Civil Engineering</a:t>
            </a:r>
          </a:p>
          <a:p>
            <a:pPr marL="0" indent="0">
              <a:buNone/>
            </a:pPr>
            <a:r>
              <a:rPr lang="en-US" dirty="0"/>
              <a:t>Personality: David is a hard-working and responsible individual who takes pride in his work. He is a detail-oriented person who pays close attention to his surroundings and is always looking for ways to improve processes. He is also health-conscious and enjoys staying active by jogging and playing basketball with his friends.</a:t>
            </a:r>
          </a:p>
          <a:p>
            <a:pPr marL="0" indent="0">
              <a:buNone/>
            </a:pPr>
            <a:endParaRPr lang="en-US" dirty="0"/>
          </a:p>
          <a:p>
            <a:pPr marL="0" indent="0">
              <a:buNone/>
            </a:pPr>
            <a:r>
              <a:rPr lang="en-US" dirty="0"/>
              <a:t>Interests: David is interested in technology and enjoys exploring new apps and software. He is also an advocate for sun safety and spends a lot of time outdoors due to his job, which has increased his risk of skin cancer. He enjoys learning about new ways to protect his skin and stay healthy.</a:t>
            </a:r>
          </a:p>
          <a:p>
            <a:pPr marL="0" indent="0">
              <a:buNone/>
            </a:pPr>
            <a:endParaRPr lang="en-US" dirty="0"/>
          </a:p>
          <a:p>
            <a:pPr marL="0" indent="0">
              <a:buNone/>
            </a:pPr>
            <a:r>
              <a:rPr lang="en-US" dirty="0"/>
              <a:t>Goals: David's main goal is to excel in his career and take on larger construction projects. He also wants to continue leading an active and healthy lifestyle, which includes monitoring his skin for signs of skin cancer. He hopes to use technology to help him achieve his health goals and stay informed about the latest developments in sun protection.</a:t>
            </a:r>
          </a:p>
          <a:p>
            <a:pPr marL="0" indent="0">
              <a:buNone/>
            </a:pPr>
            <a:endParaRPr lang="en-US" dirty="0"/>
          </a:p>
          <a:p>
            <a:pPr marL="0" indent="0">
              <a:buNone/>
            </a:pPr>
            <a:r>
              <a:rPr lang="en-US" dirty="0"/>
              <a:t>Challenges: David faces challenges in balancing his demanding job with his personal life. He also struggles with keeping track of his skin health, as it can be difficult to remember to check his skin for changes regularly. He hopes to use a skin cancer detection app to help him monitor his skin and catch any potential issues early on. However, he is also concerned about the accuracy of such apps and wants to ensure that he is using a reliable and trustworthy tool.</a:t>
            </a:r>
          </a:p>
        </p:txBody>
      </p:sp>
      <p:pic>
        <p:nvPicPr>
          <p:cNvPr id="1026" name="Picture 2" descr="Portrait Young Confident Smart Asian Businessman Look At Camera And Smile  Stock Photo - Download Image Now - iStock">
            <a:extLst>
              <a:ext uri="{FF2B5EF4-FFF2-40B4-BE49-F238E27FC236}">
                <a16:creationId xmlns:a16="http://schemas.microsoft.com/office/drawing/2014/main" id="{8CE32754-5409-BF3E-851D-06B9F67C5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5" y="1283795"/>
            <a:ext cx="2138142" cy="142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65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2</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92500"/>
          </a:bodyPr>
          <a:lstStyle/>
          <a:p>
            <a:pPr marL="0" indent="0">
              <a:buNone/>
            </a:pPr>
            <a:r>
              <a:rPr lang="en-US" sz="1200" dirty="0"/>
              <a:t>Name: Emily Rodriguez</a:t>
            </a:r>
          </a:p>
          <a:p>
            <a:pPr marL="0" indent="0">
              <a:buNone/>
            </a:pPr>
            <a:r>
              <a:rPr lang="en-US" sz="1200" dirty="0"/>
              <a:t>Age: 29</a:t>
            </a:r>
          </a:p>
          <a:p>
            <a:pPr marL="0" indent="0">
              <a:buNone/>
            </a:pPr>
            <a:r>
              <a:rPr lang="en-US" sz="1200" dirty="0"/>
              <a:t>Occupation: Outdoor Recreation Guide</a:t>
            </a:r>
          </a:p>
          <a:p>
            <a:pPr marL="0" indent="0">
              <a:buNone/>
            </a:pPr>
            <a:r>
              <a:rPr lang="en-US" sz="1200" dirty="0"/>
              <a:t>Education: Associate's degree in Outdoor Recreation</a:t>
            </a:r>
          </a:p>
          <a:p>
            <a:pPr marL="0" indent="0">
              <a:buNone/>
            </a:pPr>
            <a:r>
              <a:rPr lang="en-US" sz="1200" dirty="0"/>
              <a:t>Personality: Emily is a nature enthusiast who is passionate about sharing her love of the outdoors with others. She is outgoing and adventurous, and enjoys exploring new trails and camping sites. She is also conscientious and takes her responsibility for the safety of her clients seriously.</a:t>
            </a:r>
          </a:p>
          <a:p>
            <a:pPr marL="0" indent="0">
              <a:buNone/>
            </a:pPr>
            <a:endParaRPr lang="en-US" sz="1200" dirty="0"/>
          </a:p>
          <a:p>
            <a:pPr marL="0" indent="0">
              <a:buNone/>
            </a:pPr>
            <a:r>
              <a:rPr lang="en-US" sz="1200" dirty="0"/>
              <a:t>Interests: Emily enjoys hiking, backpacking, and rock climbing in her free time. She is also interested in technology and is always looking for ways to use it to enhance her clients' experiences. She is particularly interested in skin cancer prevention and is looking for ways to incorporate sun safety into her job.</a:t>
            </a:r>
          </a:p>
          <a:p>
            <a:pPr marL="0" indent="0">
              <a:buNone/>
            </a:pPr>
            <a:endParaRPr lang="en-US" sz="1200" dirty="0"/>
          </a:p>
          <a:p>
            <a:pPr marL="0" indent="0">
              <a:buNone/>
            </a:pPr>
            <a:r>
              <a:rPr lang="en-US" sz="1200" dirty="0"/>
              <a:t>Goals: Emily's main goal is to help her clients have a safe and enjoyable experience in the great outdoors. She also hopes to use technology to help her monitor her own skin health and catch any potential issues early on. Additionally, she wants to continue exploring new outdoor adventures and sharing them with others.</a:t>
            </a:r>
          </a:p>
          <a:p>
            <a:pPr marL="0" indent="0">
              <a:buNone/>
            </a:pPr>
            <a:endParaRPr lang="en-US" sz="1200" dirty="0"/>
          </a:p>
          <a:p>
            <a:pPr marL="0" indent="0">
              <a:buNone/>
            </a:pPr>
            <a:r>
              <a:rPr lang="en-US" sz="1200" dirty="0"/>
              <a:t>Challenges: Emily faces challenges in keeping track of her skin health while spending long hours outdoors. She hopes to use a skin cancer detection app to help her monitor any changes in her skin but is concerned about the reliability of such tools. She also struggles with work-life balance at times, as her job requires her to spend long hours in the outdoors.</a:t>
            </a:r>
          </a:p>
        </p:txBody>
      </p:sp>
      <p:pic>
        <p:nvPicPr>
          <p:cNvPr id="4" name="Picture 3" descr="Free Woman Wearing Black Eyeglasses Stock Photo">
            <a:extLst>
              <a:ext uri="{FF2B5EF4-FFF2-40B4-BE49-F238E27FC236}">
                <a16:creationId xmlns:a16="http://schemas.microsoft.com/office/drawing/2014/main" id="{2971350A-D635-D40D-AC97-F9C3B61A7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6" y="1308017"/>
            <a:ext cx="2138141" cy="142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994563"/>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A742F3-D2BE-4CC5-9066-2DB838FE2FF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959152A6-D9F2-46C7-B217-D613495E7AFF}">
  <ds:schemaRefs>
    <ds:schemaRef ds:uri="http://schemas.microsoft.com/sharepoint/v3/contenttype/forms"/>
  </ds:schemaRefs>
</ds:datastoreItem>
</file>

<file path=customXml/itemProps3.xml><?xml version="1.0" encoding="utf-8"?>
<ds:datastoreItem xmlns:ds="http://schemas.openxmlformats.org/officeDocument/2006/customXml" ds:itemID="{AD1F2201-AEB8-4954-A8CB-3AC4242CC7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2677</Words>
  <Application>Microsoft Macintosh PowerPoint</Application>
  <PresentationFormat>Widescreen</PresentationFormat>
  <Paragraphs>392</Paragraphs>
  <Slides>39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Avenir Next LT Pro</vt:lpstr>
      <vt:lpstr>Calibri</vt:lpstr>
      <vt:lpstr>Cambria Math</vt:lpstr>
      <vt:lpstr>Wingdings</vt:lpstr>
      <vt:lpstr>ColorBlockVTI</vt:lpstr>
      <vt:lpstr>SpotCheckAI:  Sprint 2 Presentation</vt:lpstr>
      <vt:lpstr>Improvements made from feedback</vt:lpstr>
      <vt:lpstr>Agenda</vt:lpstr>
      <vt:lpstr>Team Roles and Responsibilities</vt:lpstr>
      <vt:lpstr>Problem Statement</vt:lpstr>
      <vt:lpstr>Project Description</vt:lpstr>
      <vt:lpstr>Team Working Agreement</vt:lpstr>
      <vt:lpstr>Persona 1</vt:lpstr>
      <vt:lpstr>Persona 2</vt:lpstr>
      <vt:lpstr>Persona 3</vt:lpstr>
      <vt:lpstr>Minimum Viable Product</vt:lpstr>
      <vt:lpstr>MVP: Home Page</vt:lpstr>
      <vt:lpstr>MVP: Prediction Form</vt:lpstr>
      <vt:lpstr>Current Technologies Utilized</vt:lpstr>
      <vt:lpstr>Algorithm: CNN</vt:lpstr>
      <vt:lpstr>Diagrams: Architecture</vt:lpstr>
      <vt:lpstr>Diagrams: User Sequence</vt:lpstr>
      <vt:lpstr>Diagrams: Use Case Diagram</vt:lpstr>
      <vt:lpstr>Diagrams: Class Diagram</vt:lpstr>
      <vt:lpstr>Diagrams: Process Flow of Chatbot</vt:lpstr>
      <vt:lpstr>Sprint 1 Recap</vt:lpstr>
      <vt:lpstr>Product Backlog</vt:lpstr>
      <vt:lpstr>Catalyst 2 Backlog</vt:lpstr>
      <vt:lpstr>User Stories and Acceptance Criteria</vt:lpstr>
      <vt:lpstr>Test Cases</vt:lpstr>
      <vt:lpstr>Stories Completed</vt:lpstr>
      <vt:lpstr>Stories Incomplete</vt:lpstr>
      <vt:lpstr>Team Velocity</vt:lpstr>
      <vt:lpstr>Historical Velocity</vt:lpstr>
      <vt:lpstr>Completed/Committed Ratio</vt:lpstr>
      <vt:lpstr>Burndown Chart</vt:lpstr>
      <vt:lpstr>Retrospective</vt:lpstr>
      <vt:lpstr>What Went Well</vt:lpstr>
      <vt:lpstr>What Needs Improvement</vt:lpstr>
      <vt:lpstr>Sprint 3</vt:lpstr>
      <vt:lpstr>Application Screenshots</vt:lpstr>
      <vt:lpstr>API- Backend</vt:lpstr>
      <vt:lpstr>API Screenshots</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2021-05-05T19:03:05Z</dcterms:created>
  <dcterms:modified xsi:type="dcterms:W3CDTF">2023-04-29T23:30:23Z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